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88" r:id="rId3"/>
    <p:sldId id="321" r:id="rId4"/>
    <p:sldId id="387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54" r:id="rId15"/>
    <p:sldId id="331" r:id="rId16"/>
    <p:sldId id="332" r:id="rId17"/>
    <p:sldId id="334" r:id="rId18"/>
    <p:sldId id="335" r:id="rId19"/>
    <p:sldId id="336" r:id="rId20"/>
    <p:sldId id="337" r:id="rId21"/>
    <p:sldId id="339" r:id="rId22"/>
    <p:sldId id="258" r:id="rId23"/>
    <p:sldId id="260" r:id="rId24"/>
    <p:sldId id="305" r:id="rId25"/>
    <p:sldId id="261" r:id="rId26"/>
    <p:sldId id="306" r:id="rId27"/>
    <p:sldId id="341" r:id="rId28"/>
    <p:sldId id="340" r:id="rId29"/>
    <p:sldId id="307" r:id="rId30"/>
    <p:sldId id="264" r:id="rId31"/>
    <p:sldId id="265" r:id="rId32"/>
    <p:sldId id="266" r:id="rId33"/>
    <p:sldId id="320" r:id="rId34"/>
    <p:sldId id="267" r:id="rId35"/>
    <p:sldId id="268" r:id="rId36"/>
    <p:sldId id="269" r:id="rId37"/>
    <p:sldId id="270" r:id="rId38"/>
    <p:sldId id="309" r:id="rId39"/>
    <p:sldId id="271" r:id="rId40"/>
    <p:sldId id="317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389" r:id="rId49"/>
    <p:sldId id="279" r:id="rId50"/>
    <p:sldId id="342" r:id="rId51"/>
    <p:sldId id="280" r:id="rId52"/>
    <p:sldId id="304" r:id="rId53"/>
    <p:sldId id="281" r:id="rId54"/>
    <p:sldId id="282" r:id="rId55"/>
    <p:sldId id="283" r:id="rId56"/>
    <p:sldId id="343" r:id="rId57"/>
    <p:sldId id="284" r:id="rId58"/>
    <p:sldId id="285" r:id="rId59"/>
    <p:sldId id="286" r:id="rId60"/>
    <p:sldId id="287" r:id="rId61"/>
    <p:sldId id="310" r:id="rId62"/>
    <p:sldId id="288" r:id="rId63"/>
    <p:sldId id="311" r:id="rId64"/>
    <p:sldId id="344" r:id="rId65"/>
    <p:sldId id="345" r:id="rId66"/>
    <p:sldId id="393" r:id="rId67"/>
    <p:sldId id="394" r:id="rId68"/>
    <p:sldId id="395" r:id="rId69"/>
    <p:sldId id="396" r:id="rId70"/>
    <p:sldId id="397" r:id="rId71"/>
    <p:sldId id="390" r:id="rId72"/>
    <p:sldId id="391" r:id="rId73"/>
    <p:sldId id="392" r:id="rId74"/>
    <p:sldId id="346" r:id="rId75"/>
    <p:sldId id="347" r:id="rId76"/>
    <p:sldId id="348" r:id="rId77"/>
    <p:sldId id="349" r:id="rId78"/>
    <p:sldId id="350" r:id="rId79"/>
    <p:sldId id="352" r:id="rId80"/>
    <p:sldId id="351" r:id="rId81"/>
    <p:sldId id="353" r:id="rId82"/>
    <p:sldId id="289" r:id="rId83"/>
    <p:sldId id="312" r:id="rId84"/>
    <p:sldId id="290" r:id="rId85"/>
    <p:sldId id="291" r:id="rId86"/>
    <p:sldId id="292" r:id="rId87"/>
    <p:sldId id="293" r:id="rId88"/>
    <p:sldId id="294" r:id="rId89"/>
    <p:sldId id="295" r:id="rId90"/>
    <p:sldId id="296" r:id="rId91"/>
    <p:sldId id="297" r:id="rId92"/>
    <p:sldId id="368" r:id="rId93"/>
    <p:sldId id="369" r:id="rId94"/>
    <p:sldId id="370" r:id="rId95"/>
    <p:sldId id="371" r:id="rId96"/>
    <p:sldId id="372" r:id="rId97"/>
    <p:sldId id="365" r:id="rId98"/>
    <p:sldId id="366" r:id="rId99"/>
    <p:sldId id="367" r:id="rId100"/>
    <p:sldId id="355" r:id="rId101"/>
    <p:sldId id="356" r:id="rId102"/>
    <p:sldId id="357" r:id="rId103"/>
    <p:sldId id="359" r:id="rId104"/>
    <p:sldId id="361" r:id="rId105"/>
    <p:sldId id="362" r:id="rId106"/>
    <p:sldId id="363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19" r:id="rId122"/>
    <p:sldId id="318" r:id="rId12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512" autoAdjust="0"/>
  </p:normalViewPr>
  <p:slideViewPr>
    <p:cSldViewPr>
      <p:cViewPr varScale="1">
        <p:scale>
          <a:sx n="120" d="100"/>
          <a:sy n="120" d="100"/>
        </p:scale>
        <p:origin x="11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1A5499D-5F9D-4574-920E-DE837F400F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E576C7-F3A7-4EFE-89D0-2129E7252D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78B3DC2A-86C9-48A3-8939-3269078EAD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4AA32-789E-49DD-BEC7-96533A124F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0F797A-460B-4492-9464-D3F45ADD09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4B46828-BA31-45EC-B994-38C6EB681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F7D47-EEE5-425E-8EAC-065BADD10D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5366A19-F0E0-4DAB-8A87-F00595434673}" type="datetimeFigureOut">
              <a:rPr lang="zh-CN" altLang="en-US"/>
              <a:pPr>
                <a:defRPr/>
              </a:pPr>
              <a:t>2025/9/5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CB873DCE-68C9-48F7-8495-0ECC93B7A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5B762-06AC-4C19-9881-6283EEA29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87018D-7261-4000-9614-55FB7403A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940586-5497-4E39-B79A-235D2BC96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51DCDD6-2423-4A2D-9907-52ADBC358A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D0E3A1DA-E87F-4F20-864C-1FC4DF5E9B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7C276034-2DDD-4E89-B98B-C57AC42D1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175D5ADF-5E03-4993-BCF6-8AA299BB7D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9DF57F54-BA8F-4C67-9F05-DADC42E7F5EE}" type="slidenum">
              <a:rPr lang="zh-CN" altLang="en-US" sz="1200" smtClean="0"/>
              <a:pPr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AE6651B-345F-40BB-93E5-4994AE8A32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E1F5B2E2-FC20-4A4E-8941-DBB46E0227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74A027AF-CD2D-49E7-A449-F3805A8D1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3B70CBC3-687A-4364-8B62-32DB0E485D11}" type="slidenum">
              <a:rPr lang="zh-CN" altLang="en-US" sz="1200" smtClean="0"/>
              <a:pPr/>
              <a:t>22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BDEFD1F4-72FF-40C6-8069-8D5218F9B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E31DE7B0-5EF4-4753-A163-D064B298C2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86FB2269-B70E-47E9-89FB-27BD650D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330504A-A935-4D2D-8536-058E74E7FF8D}" type="slidenum">
              <a:rPr lang="zh-CN" altLang="en-US" sz="1200" smtClean="0"/>
              <a:pPr/>
              <a:t>27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1DCDD6-2423-4A2D-9907-52ADBC358AC4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4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9F68E46-C1E9-44EB-BEAE-81934FEE4BE0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D9FE957-10C1-49CE-90DB-2CAAAEAC1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29A9820C-65DE-4B5B-A872-F0125072A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5D0A7A0D-3E8B-4F83-920B-082CB1976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2C5B77D-A89C-47F5-B152-0DC1912743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25F3A48A-F0C3-495D-9D1B-24E29C066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8537AD61-AA3E-4C7B-B981-44D4A690B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5859BE2-4F32-4AC3-9935-D884EFB8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2B2535F-050E-4852-889F-5E303E6AF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213E00F-FBEC-453C-A8AB-60DF863904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ED76BD6-92C6-4936-AF59-0CCBB5B945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05CD1D5-B275-4D33-8741-82BD97F787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DBB806E-2679-4158-8196-21B25B977F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A9401BF-3533-43F2-8DD6-E9D0A72877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03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D68E02-662E-468E-A4C6-E5699CFCE9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89EEDC6-C26C-4E79-8469-959FF15FD9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37E93E7-7F82-474E-A94C-61A80A403A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19E16-0387-43DF-8D95-BEC83E4D0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31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D5AC71E-54C0-4F19-8D19-0579FC88E5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8E74F3A-3709-402A-B040-B3196A9D76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6F20DE8-9D10-4DDB-8C90-0E67244BC0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6F4D5-8FFF-40FE-8C55-57393757FF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47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B50AF4A-436D-4A8C-A593-ABDF037C79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3BBA008-E832-4A10-A63B-00FB7F9F53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43D4C12-9920-46A7-AF73-AE7E9D5743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B6554-C16D-4EBC-AF79-6B46789F51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5DCCC30-FEC6-4A5C-9202-59FC24D160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B9E20C8-C54B-4E55-A842-986A49C86D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CD35294-89B8-4C83-B7EA-C9AFB8A777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E3E44-F251-435E-9D62-A870855378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061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FE605FE-8350-4E03-A9BB-801EA8B110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4590B09-42F6-4948-895E-74BCB3F61D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E2745CD-924D-4A39-BC56-FB02672603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1E224-88D0-46E5-9F2D-C17D1A3B8D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36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9C37CD5-4F68-4275-9F9F-BED25DE2C0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FCDC39F-F85C-4FD1-8881-E1F3A0B0EB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5AEDE00-0EC9-4415-8153-17BD7D3998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F9DE9-58F0-4478-AA57-C4F1E5578C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087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C7AE8C9-F16C-4E72-9413-3DEED428C4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BEF886F-B984-4DB7-A88A-4A704016BC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85D949D-2703-425B-9B56-BEB0553FDA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CDC8C-F413-489F-BBC4-EF336EADEC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15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9BF0596-1BB3-4E02-9756-3105C2F6F7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12BDBB93-3B24-4942-B84F-817C1FB3C2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38C6E2B-C71A-45CC-9397-0860EE7ED9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62214-3F68-4E5B-847A-C43767EE86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020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63D7A04-0089-4DA7-990D-63998D01F9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1CB962D-BB1C-4BBD-A88E-F82F9609D2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35CE1B-AF34-4A02-A8C8-0EACD39EBA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43F4C-0E30-4B4E-A05F-808320BBD1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337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B5F77D6-0D82-456B-B0F5-B01DCCE26C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DAB0900-A204-40CC-8B9D-E582B2AC9D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2A80344-E78F-483A-A043-9D4F493A2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6926D-7C4E-4C99-AF68-041B9EC518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01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B1B009-F591-4CBD-A2B0-F7BE05069F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5EFAE8-EB1D-4E4F-80AE-E242E1F40D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4F81002-AAC6-4C2D-8EE3-C993AA2950B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350200-9F70-4E26-A966-CB6D25EE903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7718000-5452-4992-A46A-5CCCDF8F2F4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FA37AFF-178B-4A8D-8F2C-AE2AE8D93A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06786E5-F817-479B-B83B-34FB942E0C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7F824D4-90B7-4690-B98E-E51F24F58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8BB5E3D-3DD8-4388-84E5-B944AF745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557C6911-3598-4DCC-9F15-AE254B641E7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95B52AC-9E47-4671-B199-27ACD190AAA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12E4C00-8E52-43E4-B988-B1E25A1C22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438710E5-6B17-4B5A-9B4E-184126056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D://Program%20Files%20(x86)/SourceFormatX/SourceFormatX.ex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cmd%20/k%20%22../tools/splint/splint-3.1.1/bin/splint.exe%20../tools/splint/splint-3.1.1/bin/null.c%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../../examples/opt.exe" TargetMode="External"/><Relationship Id="rId2" Type="http://schemas.openxmlformats.org/officeDocument/2006/relationships/hyperlink" Target="../../examples/org.ex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../../examples/fib/fib.tx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F3AE726-2833-4331-85D9-F209DD228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438400"/>
            <a:ext cx="7772400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第一章 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606A067D-9135-43F1-B6EF-95CF1BEC0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目标代码生成</a:t>
            </a:r>
            <a:r>
              <a:rPr lang="en-US" altLang="zh-CN"/>
              <a:t>——</a:t>
            </a:r>
            <a:r>
              <a:rPr lang="zh-CN" altLang="en-US"/>
              <a:t>汇编码</a:t>
            </a:r>
          </a:p>
        </p:txBody>
      </p:sp>
      <p:sp>
        <p:nvSpPr>
          <p:cNvPr id="14339" name="右箭头 4">
            <a:extLst>
              <a:ext uri="{FF2B5EF4-FFF2-40B4-BE49-F238E27FC236}">
                <a16:creationId xmlns:a16="http://schemas.microsoft.com/office/drawing/2014/main" id="{4B5A6959-65C6-4742-8B37-CBD7595B9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4340" name="Text Box 40">
            <a:extLst>
              <a:ext uri="{FF2B5EF4-FFF2-40B4-BE49-F238E27FC236}">
                <a16:creationId xmlns:a16="http://schemas.microsoft.com/office/drawing/2014/main" id="{EF4D4AED-4B6C-4C41-8000-36B75F3E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3357563"/>
            <a:ext cx="2659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id2 + temp1</a:t>
            </a:r>
          </a:p>
        </p:txBody>
      </p:sp>
      <p:sp>
        <p:nvSpPr>
          <p:cNvPr id="14341" name="Text Box 41">
            <a:extLst>
              <a:ext uri="{FF2B5EF4-FFF2-40B4-BE49-F238E27FC236}">
                <a16:creationId xmlns:a16="http://schemas.microsoft.com/office/drawing/2014/main" id="{82F28A3D-C034-47D0-B10E-8277CD5A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620963"/>
            <a:ext cx="27352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R1, id1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EACE6A09-5AB9-4685-9B45-6DE9AE490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编译技术新进展</a:t>
            </a:r>
          </a:p>
        </p:txBody>
      </p:sp>
      <p:sp>
        <p:nvSpPr>
          <p:cNvPr id="100355" name="内容占位符 2">
            <a:extLst>
              <a:ext uri="{FF2B5EF4-FFF2-40B4-BE49-F238E27FC236}">
                <a16:creationId xmlns:a16="http://schemas.microsoft.com/office/drawing/2014/main" id="{4FA2D63D-93A6-433F-8AB9-6C1B45687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陈文光，青海西宁，</a:t>
            </a:r>
            <a:r>
              <a:rPr lang="en-US" altLang="zh-CN"/>
              <a:t>2019.8</a:t>
            </a:r>
          </a:p>
          <a:p>
            <a:r>
              <a:rPr lang="zh-CN" altLang="en-US"/>
              <a:t>新应用</a:t>
            </a:r>
            <a:r>
              <a:rPr lang="en-US" altLang="zh-CN"/>
              <a:t>——</a:t>
            </a:r>
            <a:r>
              <a:rPr lang="zh-CN" altLang="en-US"/>
              <a:t>新编程抽象</a:t>
            </a:r>
            <a:r>
              <a:rPr lang="en-US" altLang="zh-CN"/>
              <a:t>——</a:t>
            </a:r>
            <a:r>
              <a:rPr lang="zh-CN" altLang="en-US"/>
              <a:t>新编译器</a:t>
            </a:r>
          </a:p>
        </p:txBody>
      </p:sp>
      <p:pic>
        <p:nvPicPr>
          <p:cNvPr id="100356" name="图片 3">
            <a:extLst>
              <a:ext uri="{FF2B5EF4-FFF2-40B4-BE49-F238E27FC236}">
                <a16:creationId xmlns:a16="http://schemas.microsoft.com/office/drawing/2014/main" id="{B58AA4FE-7AC8-4C19-97AA-97F3117A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2887663"/>
            <a:ext cx="90852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矩形 4">
            <a:extLst>
              <a:ext uri="{FF2B5EF4-FFF2-40B4-BE49-F238E27FC236}">
                <a16:creationId xmlns:a16="http://schemas.microsoft.com/office/drawing/2014/main" id="{569CE398-E3AB-418D-BF4E-466980134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6083300"/>
            <a:ext cx="684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latin typeface="Tahoma" panose="020B0604030504040204" pitchFamily="34" charset="0"/>
              </a:rPr>
              <a:t>ImageNet: http://www.cs.toronto.edu/~fritz/absps/imagenet.pdf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图片 4">
            <a:extLst>
              <a:ext uri="{FF2B5EF4-FFF2-40B4-BE49-F238E27FC236}">
                <a16:creationId xmlns:a16="http://schemas.microsoft.com/office/drawing/2014/main" id="{3A9B7D2E-B9EC-4994-A7FB-9C22CDBC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05038"/>
            <a:ext cx="2889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标题 1">
            <a:extLst>
              <a:ext uri="{FF2B5EF4-FFF2-40B4-BE49-F238E27FC236}">
                <a16:creationId xmlns:a16="http://schemas.microsoft.com/office/drawing/2014/main" id="{964A21B5-49F2-44A5-89F6-FB15F86B21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新的底层硬件</a:t>
            </a:r>
          </a:p>
        </p:txBody>
      </p:sp>
      <p:sp>
        <p:nvSpPr>
          <p:cNvPr id="101380" name="内容占位符 2">
            <a:extLst>
              <a:ext uri="{FF2B5EF4-FFF2-40B4-BE49-F238E27FC236}">
                <a16:creationId xmlns:a16="http://schemas.microsoft.com/office/drawing/2014/main" id="{82973333-AC19-4F5D-A689-0C54058BD5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GPU</a:t>
            </a:r>
            <a:r>
              <a:rPr lang="zh-CN" altLang="en-US"/>
              <a:t>、</a:t>
            </a:r>
            <a:r>
              <a:rPr lang="en-US" altLang="zh-CN"/>
              <a:t>FPGA</a:t>
            </a:r>
            <a:r>
              <a:rPr lang="zh-CN" altLang="en-US"/>
              <a:t>、谷歌</a:t>
            </a:r>
            <a:r>
              <a:rPr lang="en-US" altLang="zh-CN"/>
              <a:t>TPU</a:t>
            </a:r>
            <a:r>
              <a:rPr lang="zh-CN" altLang="en-US"/>
              <a:t>、寒武纪</a:t>
            </a:r>
            <a:endParaRPr lang="en-US" altLang="zh-CN"/>
          </a:p>
          <a:p>
            <a:r>
              <a:rPr lang="zh-CN" altLang="en-US"/>
              <a:t>新的编程工具</a:t>
            </a:r>
            <a:r>
              <a:rPr lang="en-US" altLang="zh-CN"/>
              <a:t>——CUDA</a:t>
            </a:r>
            <a:endParaRPr lang="zh-CN" altLang="en-US"/>
          </a:p>
        </p:txBody>
      </p:sp>
      <p:pic>
        <p:nvPicPr>
          <p:cNvPr id="101381" name="图片 3">
            <a:extLst>
              <a:ext uri="{FF2B5EF4-FFF2-40B4-BE49-F238E27FC236}">
                <a16:creationId xmlns:a16="http://schemas.microsoft.com/office/drawing/2014/main" id="{EC2B129D-C55E-418C-AAC1-2C0822EF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2924175"/>
            <a:ext cx="4481512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5">
            <a:extLst>
              <a:ext uri="{FF2B5EF4-FFF2-40B4-BE49-F238E27FC236}">
                <a16:creationId xmlns:a16="http://schemas.microsoft.com/office/drawing/2014/main" id="{37C875BE-E49B-4866-B549-6BE4FC67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5038725"/>
            <a:ext cx="53419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3" name="矩形 6">
            <a:extLst>
              <a:ext uri="{FF2B5EF4-FFF2-40B4-BE49-F238E27FC236}">
                <a16:creationId xmlns:a16="http://schemas.microsoft.com/office/drawing/2014/main" id="{1226698F-1804-4542-B956-F1B104C4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6072188"/>
            <a:ext cx="626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Tahoma" panose="020B0604030504040204" pitchFamily="34" charset="0"/>
              </a:rPr>
              <a:t>https://devblogs.nvidia.com/even-easier-introduction-cuda/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4EAFD9E3-5338-4522-B228-299A9F1B6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多层抽象</a:t>
            </a:r>
          </a:p>
        </p:txBody>
      </p:sp>
      <p:sp>
        <p:nvSpPr>
          <p:cNvPr id="102403" name="内容占位符 2">
            <a:extLst>
              <a:ext uri="{FF2B5EF4-FFF2-40B4-BE49-F238E27FC236}">
                <a16:creationId xmlns:a16="http://schemas.microsoft.com/office/drawing/2014/main" id="{1922ED1B-E0EB-4021-89F9-973562217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04" name="图片 3">
            <a:extLst>
              <a:ext uri="{FF2B5EF4-FFF2-40B4-BE49-F238E27FC236}">
                <a16:creationId xmlns:a16="http://schemas.microsoft.com/office/drawing/2014/main" id="{F2249225-875C-482D-A543-BB2D6223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447800"/>
            <a:ext cx="7037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>
            <a:extLst>
              <a:ext uri="{FF2B5EF4-FFF2-40B4-BE49-F238E27FC236}">
                <a16:creationId xmlns:a16="http://schemas.microsoft.com/office/drawing/2014/main" id="{7F13C83D-B605-4AD6-9A70-F93A1672D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DSL——</a:t>
            </a:r>
            <a:r>
              <a:rPr lang="zh-CN" altLang="en-US" dirty="0"/>
              <a:t>领域特定编程语言</a:t>
            </a:r>
          </a:p>
        </p:txBody>
      </p:sp>
      <p:sp>
        <p:nvSpPr>
          <p:cNvPr id="104451" name="内容占位符 2">
            <a:extLst>
              <a:ext uri="{FF2B5EF4-FFF2-40B4-BE49-F238E27FC236}">
                <a16:creationId xmlns:a16="http://schemas.microsoft.com/office/drawing/2014/main" id="{CB215EC3-6078-4CFE-82CE-1258704930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Halide</a:t>
            </a:r>
            <a:r>
              <a:rPr lang="zh-CN" altLang="en-US"/>
              <a:t>：面向图像处理的</a:t>
            </a:r>
            <a:r>
              <a:rPr lang="en-US" altLang="zh-CN"/>
              <a:t>DSL</a:t>
            </a:r>
            <a:endParaRPr lang="zh-CN" altLang="en-US"/>
          </a:p>
        </p:txBody>
      </p:sp>
      <p:pic>
        <p:nvPicPr>
          <p:cNvPr id="104452" name="图片 3">
            <a:extLst>
              <a:ext uri="{FF2B5EF4-FFF2-40B4-BE49-F238E27FC236}">
                <a16:creationId xmlns:a16="http://schemas.microsoft.com/office/drawing/2014/main" id="{1848B5AE-509E-49BD-B20E-29E176C2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260600"/>
            <a:ext cx="8391525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>
            <a:extLst>
              <a:ext uri="{FF2B5EF4-FFF2-40B4-BE49-F238E27FC236}">
                <a16:creationId xmlns:a16="http://schemas.microsoft.com/office/drawing/2014/main" id="{E805BC16-5885-436B-86E4-62A8A2254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关键软件正确性、安全性</a:t>
            </a:r>
          </a:p>
        </p:txBody>
      </p:sp>
      <p:sp>
        <p:nvSpPr>
          <p:cNvPr id="106499" name="内容占位符 2">
            <a:extLst>
              <a:ext uri="{FF2B5EF4-FFF2-40B4-BE49-F238E27FC236}">
                <a16:creationId xmlns:a16="http://schemas.microsoft.com/office/drawing/2014/main" id="{A4A8DA43-5B0D-4CDC-81BC-C688C602CD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如何知道⼀个智能合约是否是安全的？</a:t>
            </a:r>
          </a:p>
        </p:txBody>
      </p:sp>
      <p:pic>
        <p:nvPicPr>
          <p:cNvPr id="106500" name="图片 3">
            <a:extLst>
              <a:ext uri="{FF2B5EF4-FFF2-40B4-BE49-F238E27FC236}">
                <a16:creationId xmlns:a16="http://schemas.microsoft.com/office/drawing/2014/main" id="{622DEAF0-D3E3-4C27-BDB9-CFA9A475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350"/>
            <a:ext cx="9144000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>
            <a:extLst>
              <a:ext uri="{FF2B5EF4-FFF2-40B4-BE49-F238E27FC236}">
                <a16:creationId xmlns:a16="http://schemas.microsoft.com/office/drawing/2014/main" id="{AF674A11-D1E9-4758-AAB5-FBC430DC0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注入</a:t>
            </a:r>
            <a:r>
              <a:rPr lang="en-US" altLang="zh-CN"/>
              <a:t>——</a:t>
            </a:r>
            <a:r>
              <a:rPr lang="zh-CN" altLang="en-US"/>
              <a:t>染色分析</a:t>
            </a:r>
          </a:p>
        </p:txBody>
      </p:sp>
      <p:sp>
        <p:nvSpPr>
          <p:cNvPr id="107523" name="内容占位符 2">
            <a:extLst>
              <a:ext uri="{FF2B5EF4-FFF2-40B4-BE49-F238E27FC236}">
                <a16:creationId xmlns:a16="http://schemas.microsoft.com/office/drawing/2014/main" id="{8EDF33FD-6AB1-420F-8E5A-42AB750371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4" name="图片 3">
            <a:extLst>
              <a:ext uri="{FF2B5EF4-FFF2-40B4-BE49-F238E27FC236}">
                <a16:creationId xmlns:a16="http://schemas.microsoft.com/office/drawing/2014/main" id="{AC65A03D-CF57-4796-ACDB-FD9B5416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509713"/>
            <a:ext cx="8143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>
            <a:extLst>
              <a:ext uri="{FF2B5EF4-FFF2-40B4-BE49-F238E27FC236}">
                <a16:creationId xmlns:a16="http://schemas.microsoft.com/office/drawing/2014/main" id="{9770F401-EE86-43E9-B8F3-76003A29D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缓冲区溢出分析</a:t>
            </a:r>
          </a:p>
        </p:txBody>
      </p:sp>
      <p:sp>
        <p:nvSpPr>
          <p:cNvPr id="108547" name="内容占位符 2">
            <a:extLst>
              <a:ext uri="{FF2B5EF4-FFF2-40B4-BE49-F238E27FC236}">
                <a16:creationId xmlns:a16="http://schemas.microsoft.com/office/drawing/2014/main" id="{946DFD40-10E4-42DF-9A1C-90014C9654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548" name="图片 3">
            <a:extLst>
              <a:ext uri="{FF2B5EF4-FFF2-40B4-BE49-F238E27FC236}">
                <a16:creationId xmlns:a16="http://schemas.microsoft.com/office/drawing/2014/main" id="{80316895-1F84-41FB-BE98-70A84B66C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14463"/>
            <a:ext cx="69627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02126-CC88-4D79-9F86-294B3896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编译系统大赛华为陈龙演讲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18ABD5-C51C-4E17-A95D-49629BFD6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6" y="1294634"/>
            <a:ext cx="8230748" cy="5487166"/>
          </a:xfrm>
        </p:spPr>
      </p:pic>
    </p:spTree>
    <p:extLst>
      <p:ext uri="{BB962C8B-B14F-4D97-AF65-F5344CB8AC3E}">
        <p14:creationId xmlns:p14="http://schemas.microsoft.com/office/powerpoint/2010/main" val="6330151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28CFA-E0A0-4FE7-8F2A-EA58ABF4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0EB05A-C9B5-4F43-A10A-ABE8FC8E6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" y="476672"/>
            <a:ext cx="9145276" cy="6096851"/>
          </a:xfrm>
        </p:spPr>
      </p:pic>
    </p:spTree>
    <p:extLst>
      <p:ext uri="{BB962C8B-B14F-4D97-AF65-F5344CB8AC3E}">
        <p14:creationId xmlns:p14="http://schemas.microsoft.com/office/powerpoint/2010/main" val="15892720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63BF9-202E-4F07-9B00-8D736CAB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2EB361-421F-4B95-89C6-983EF956A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" y="476672"/>
            <a:ext cx="9145276" cy="6096851"/>
          </a:xfrm>
        </p:spPr>
      </p:pic>
    </p:spTree>
    <p:extLst>
      <p:ext uri="{BB962C8B-B14F-4D97-AF65-F5344CB8AC3E}">
        <p14:creationId xmlns:p14="http://schemas.microsoft.com/office/powerpoint/2010/main" val="422779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C59CA433-25DE-4F73-87F9-E9312F512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广义的“编译器”</a:t>
            </a:r>
            <a:r>
              <a:rPr lang="en-US" altLang="zh-CN"/>
              <a:t>——</a:t>
            </a:r>
            <a:r>
              <a:rPr lang="zh-CN" altLang="en-US"/>
              <a:t>浏览器</a:t>
            </a:r>
          </a:p>
        </p:txBody>
      </p:sp>
      <p:sp>
        <p:nvSpPr>
          <p:cNvPr id="15363" name="内容占位符 2">
            <a:extLst>
              <a:ext uri="{FF2B5EF4-FFF2-40B4-BE49-F238E27FC236}">
                <a16:creationId xmlns:a16="http://schemas.microsoft.com/office/drawing/2014/main" id="{839E964A-BAF0-423D-A55E-357A3FFE9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1775" y="1773238"/>
            <a:ext cx="3240088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&lt;h1&gt;</a:t>
            </a:r>
            <a:r>
              <a:rPr lang="zh-CN" altLang="en-US" sz="2000" b="1"/>
              <a:t>今天天气真好！</a:t>
            </a:r>
            <a:r>
              <a:rPr lang="en-US" altLang="zh-CN" sz="2000" b="1"/>
              <a:t>&lt;/h1&gt;</a:t>
            </a:r>
            <a:endParaRPr lang="zh-CN" altLang="en-US" sz="2000" b="1"/>
          </a:p>
        </p:txBody>
      </p:sp>
      <p:sp>
        <p:nvSpPr>
          <p:cNvPr id="15364" name="下箭头 7">
            <a:extLst>
              <a:ext uri="{FF2B5EF4-FFF2-40B4-BE49-F238E27FC236}">
                <a16:creationId xmlns:a16="http://schemas.microsoft.com/office/drawing/2014/main" id="{3664143E-A7ED-476A-8F97-4527622C0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391FA3-8C56-4FB7-9826-D35EC18133D8}"/>
              </a:ext>
            </a:extLst>
          </p:cNvPr>
          <p:cNvSpPr/>
          <p:nvPr/>
        </p:nvSpPr>
        <p:spPr>
          <a:xfrm>
            <a:off x="4139952" y="2924944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5366" name="图片 8" descr="examplehtml.JPG">
            <a:extLst>
              <a:ext uri="{FF2B5EF4-FFF2-40B4-BE49-F238E27FC236}">
                <a16:creationId xmlns:a16="http://schemas.microsoft.com/office/drawing/2014/main" id="{88EBC40A-3D40-44FE-92DE-B4460551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79913"/>
            <a:ext cx="5314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2C119-A12D-459D-B132-876C9871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6D6D88-DBA4-4062-A2FF-6627269E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34773178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AB782-5462-4001-9DA5-F6D1F335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4C5D51-EF29-4007-A493-CDAB59DE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36145126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2BDE4-00D9-499F-9696-FB4E8080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E73BB-5691-4FF1-9228-94D5096C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40193459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93E39-B4EA-445F-A649-A1050BF6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F9380D-F8C4-44D6-8DB2-692B0536A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3836980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29DE8-4671-4E68-93F6-19321886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A4E9B8-2D3D-4A30-A79D-1F96B52A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85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34404023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16286-38C4-45E6-A004-F4794575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D80950-55EE-40FE-8868-7B58A0C8A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2697051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48C9-CA7F-48E5-91BF-9C0A84C0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24976E-B7ED-4EB4-A72F-3655D3C15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7" y="548680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10851455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7ADF0-0B77-43D6-8A0B-8BB86C9C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12A673-2C67-4A71-A2C3-00F3FA60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14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26402219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E7C13-1F61-4E01-B25E-E92E8D0A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51391C-BD5D-4BBC-A8BB-EE9E42655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5277" cy="5715798"/>
          </a:xfrm>
        </p:spPr>
      </p:pic>
    </p:spTree>
    <p:extLst>
      <p:ext uri="{BB962C8B-B14F-4D97-AF65-F5344CB8AC3E}">
        <p14:creationId xmlns:p14="http://schemas.microsoft.com/office/powerpoint/2010/main" val="21227955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727E8-FADE-44D5-9B41-069DF5DF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BE9CE-BA9C-4432-A1D2-3DB57C8B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8BC4A7EF-1490-4282-8BE7-787045C0A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867" y="6137787"/>
            <a:ext cx="42842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Tahoma" panose="020B0604030504040204" pitchFamily="34" charset="0"/>
              </a:rPr>
              <a:t>https://arxiv.org/pdf/2002.03794v4.pdf</a:t>
            </a:r>
            <a:endParaRPr lang="zh-CN" altLang="en-US" sz="1800" dirty="0">
              <a:latin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3566CC-6D97-4202-97CB-12AADB35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32" y="1219200"/>
            <a:ext cx="5327333" cy="49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92159D09-44D2-41B5-A417-83D04125D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词法分析</a:t>
            </a:r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6D581D1-E0E7-4170-B5C9-6AF02C647E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1775" y="1773238"/>
            <a:ext cx="3240088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&lt;h1&gt;</a:t>
            </a:r>
            <a:r>
              <a:rPr lang="zh-CN" altLang="en-US" sz="2000" b="1"/>
              <a:t>今天天气真好！</a:t>
            </a:r>
            <a:r>
              <a:rPr lang="en-US" altLang="zh-CN" sz="2000" b="1"/>
              <a:t>&lt;/h1&gt;</a:t>
            </a:r>
            <a:endParaRPr lang="zh-CN" altLang="en-US" sz="2000" b="1"/>
          </a:p>
        </p:txBody>
      </p:sp>
      <p:sp>
        <p:nvSpPr>
          <p:cNvPr id="16388" name="下箭头 7">
            <a:extLst>
              <a:ext uri="{FF2B5EF4-FFF2-40B4-BE49-F238E27FC236}">
                <a16:creationId xmlns:a16="http://schemas.microsoft.com/office/drawing/2014/main" id="{A81E3ED0-3418-4AEE-A930-CCEE2B353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BE35E9-CEEF-46F9-BB7B-8476E2D5B80F}"/>
              </a:ext>
            </a:extLst>
          </p:cNvPr>
          <p:cNvSpPr txBox="1">
            <a:spLocks/>
          </p:cNvSpPr>
          <p:nvPr/>
        </p:nvSpPr>
        <p:spPr bwMode="auto">
          <a:xfrm>
            <a:off x="1835150" y="4652963"/>
            <a:ext cx="54737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41D92EF-B408-442F-997A-060E7EB41EB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87563" y="1989138"/>
            <a:ext cx="828675" cy="28082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85EB45-FC67-4A0C-B9DF-FBFB012FD6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16238" y="2097088"/>
            <a:ext cx="254000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2531C5A-EB59-4201-81B3-A17B5EA885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86138" y="2024063"/>
            <a:ext cx="538162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B5A8E9F-33CF-456E-BA17-5AE56E5152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67175" y="2097088"/>
            <a:ext cx="325438" cy="262731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8C66349-4BDE-44E7-882F-79E147267D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0063" y="2097088"/>
            <a:ext cx="198437" cy="270033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B261-AABF-4202-ABA1-1893F5F5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ZKEVM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3B326-0269-4888-86E6-04A1DAB4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以太坊</a:t>
            </a:r>
            <a:r>
              <a:rPr lang="en-US" altLang="zh-CN" sz="2800" dirty="0"/>
              <a:t>Layer2</a:t>
            </a:r>
            <a:r>
              <a:rPr lang="zh-CN" altLang="en-US" sz="2800" dirty="0"/>
              <a:t>，交易执行从</a:t>
            </a:r>
            <a:r>
              <a:rPr lang="en-US" altLang="zh-CN" sz="2800" dirty="0"/>
              <a:t>Layer1</a:t>
            </a:r>
            <a:r>
              <a:rPr lang="zh-CN" altLang="en-US" sz="2800" dirty="0"/>
              <a:t>卸载</a:t>
            </a:r>
            <a:endParaRPr lang="en-US" altLang="zh-CN" sz="2800" dirty="0"/>
          </a:p>
          <a:p>
            <a:r>
              <a:rPr lang="en-US" altLang="zh-CN" sz="2800" dirty="0"/>
              <a:t>Rollup</a:t>
            </a:r>
            <a:r>
              <a:rPr lang="zh-CN" altLang="en-US" sz="2800" dirty="0"/>
              <a:t>：交易信息和结果返回</a:t>
            </a:r>
            <a:r>
              <a:rPr lang="en-US" altLang="zh-CN" sz="2800" dirty="0"/>
              <a:t>Layer1</a:t>
            </a:r>
            <a:r>
              <a:rPr lang="zh-CN" altLang="en-US" sz="2800" dirty="0"/>
              <a:t>，有验证</a:t>
            </a:r>
            <a:endParaRPr lang="en-US" altLang="zh-CN" sz="2800" dirty="0"/>
          </a:p>
          <a:p>
            <a:r>
              <a:rPr lang="en-US" altLang="zh-CN" sz="2800" dirty="0"/>
              <a:t>ZK-rollup</a:t>
            </a:r>
            <a:r>
              <a:rPr lang="zh-CN" altLang="en-US" sz="2800" dirty="0"/>
              <a:t>：采用零知识证明，有压缩</a:t>
            </a:r>
            <a:endParaRPr lang="en-US" altLang="zh-CN" sz="2800" dirty="0"/>
          </a:p>
          <a:p>
            <a:r>
              <a:rPr lang="en-US" altLang="zh-CN" sz="2800" dirty="0"/>
              <a:t>ZKEVM</a:t>
            </a:r>
            <a:r>
              <a:rPr lang="zh-CN" altLang="en-US" sz="2800" dirty="0"/>
              <a:t>：支持零知识证明的以太坊虚拟机</a:t>
            </a:r>
            <a:endParaRPr lang="en-US" altLang="zh-CN" sz="2800" dirty="0"/>
          </a:p>
          <a:p>
            <a:pPr lvl="1"/>
            <a:r>
              <a:rPr lang="zh-CN" altLang="en-US" sz="2400" dirty="0"/>
              <a:t>学习</a:t>
            </a:r>
            <a:r>
              <a:rPr lang="en-US" altLang="zh-CN" sz="2400" dirty="0"/>
              <a:t>Rust</a:t>
            </a:r>
            <a:r>
              <a:rPr lang="zh-CN" altLang="en-US" sz="2400" dirty="0"/>
              <a:t>、</a:t>
            </a:r>
            <a:r>
              <a:rPr lang="en-US" altLang="zh-CN" sz="2400" dirty="0"/>
              <a:t>C++</a:t>
            </a:r>
            <a:r>
              <a:rPr lang="zh-CN" altLang="en-US" sz="2400" dirty="0"/>
              <a:t>等语言编写</a:t>
            </a:r>
            <a:r>
              <a:rPr lang="en-US" altLang="zh-CN" sz="2400" dirty="0"/>
              <a:t>ZKP</a:t>
            </a:r>
            <a:r>
              <a:rPr lang="zh-CN" altLang="en-US" sz="2400" dirty="0"/>
              <a:t>对用户有难度</a:t>
            </a:r>
            <a:br>
              <a:rPr lang="en-US" altLang="zh-CN" sz="2400" dirty="0"/>
            </a:br>
            <a:r>
              <a:rPr lang="zh-CN" altLang="en-US" sz="2400" dirty="0"/>
              <a:t>实现新的智能合约语言，对系统开发者也很困难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Solidity</a:t>
            </a:r>
            <a:r>
              <a:rPr lang="en-US" altLang="zh-CN" sz="2400" dirty="0" err="1">
                <a:sym typeface="Wingdings" panose="05000000000000000000" pitchFamily="2" charset="2"/>
              </a:rPr>
              <a:t>YULLLVM</a:t>
            </a:r>
            <a:r>
              <a:rPr lang="en-US" altLang="zh-CN" sz="2400" dirty="0">
                <a:sym typeface="Wingdings" panose="05000000000000000000" pitchFamily="2" charset="2"/>
              </a:rPr>
              <a:t> IRZKEVM</a:t>
            </a:r>
            <a:endParaRPr lang="zh-CN" altLang="en-US" sz="2400" dirty="0"/>
          </a:p>
        </p:txBody>
      </p:sp>
      <p:pic>
        <p:nvPicPr>
          <p:cNvPr id="1026" name="Picture 2" descr="https://img.jinse.com/5540631_preview.png">
            <a:extLst>
              <a:ext uri="{FF2B5EF4-FFF2-40B4-BE49-F238E27FC236}">
                <a16:creationId xmlns:a16="http://schemas.microsoft.com/office/drawing/2014/main" id="{85064169-844A-49EC-9143-D9FF12351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66" y="4596526"/>
            <a:ext cx="5148644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6">
            <a:extLst>
              <a:ext uri="{FF2B5EF4-FFF2-40B4-BE49-F238E27FC236}">
                <a16:creationId xmlns:a16="http://schemas.microsoft.com/office/drawing/2014/main" id="{E6A9FB8D-6577-4A4F-B343-13E29588A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022" y="6418158"/>
            <a:ext cx="44842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ahoma" panose="020B0604030504040204" pitchFamily="34" charset="0"/>
              </a:rPr>
              <a:t>https://www.jinse.com/news/blockchain/1148077.html</a:t>
            </a:r>
            <a:endParaRPr lang="zh-CN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975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E84C276-ED92-4195-B4D4-85EAC1222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本课程学习内容</a:t>
            </a:r>
          </a:p>
        </p:txBody>
      </p:sp>
      <p:graphicFrame>
        <p:nvGraphicFramePr>
          <p:cNvPr id="73758" name="Group 30">
            <a:extLst>
              <a:ext uri="{FF2B5EF4-FFF2-40B4-BE49-F238E27FC236}">
                <a16:creationId xmlns:a16="http://schemas.microsoft.com/office/drawing/2014/main" id="{7A63149E-1A68-4A6D-9937-62C4D8C6125B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343025"/>
          <a:ext cx="8610600" cy="5326063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黑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知其然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所以然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工具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词法分析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会用正规式描述词法结构、借助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Lex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实现词法分析器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简单的自动机知识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正规式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NFADFA</a:t>
                      </a:r>
                      <a:b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</a:b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词法分析程序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Lex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语法分析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会用上下文无关文法描述语法结构、借助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实现语法分析器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文法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预测分析表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预测分析器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文法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分析表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  <a:sym typeface="Wingdings" pitchFamily="2" charset="2"/>
                        </a:rPr>
                        <a:t>分析程序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语法制导翻译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设计语法制导定义和翻译模式、借助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实现语法制导翻译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如何在预测分析器、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LR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分析器中进行属性计算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Yacc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6846E66E-A926-41EC-A18C-B21BCB8A0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本课程学习内容</a:t>
            </a:r>
          </a:p>
        </p:txBody>
      </p:sp>
      <p:graphicFrame>
        <p:nvGraphicFramePr>
          <p:cNvPr id="71747" name="Group 67">
            <a:extLst>
              <a:ext uri="{FF2B5EF4-FFF2-40B4-BE49-F238E27FC236}">
                <a16:creationId xmlns:a16="http://schemas.microsoft.com/office/drawing/2014/main" id="{4181D2B7-8AA8-4093-974B-C57967DD7835}"/>
              </a:ext>
            </a:extLst>
          </p:cNvPr>
          <p:cNvGraphicFramePr>
            <a:graphicFrameLocks noGrp="1"/>
          </p:cNvGraphicFramePr>
          <p:nvPr/>
        </p:nvGraphicFramePr>
        <p:xfrm>
          <a:off x="1096963" y="1363663"/>
          <a:ext cx="7796212" cy="5378452"/>
        </p:xfrm>
        <a:graphic>
          <a:graphicData uri="http://schemas.openxmlformats.org/drawingml/2006/table">
            <a:tbl>
              <a:tblPr/>
              <a:tblGrid>
                <a:gridCol w="2179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黑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学习内容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类型检查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类型表达式、类型系统</a:t>
                      </a:r>
                      <a:b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等价判定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中间代码生成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backpatching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技术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1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代码生成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基本块、流图</a:t>
                      </a:r>
                      <a:b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</a:b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寄存器分配与指定、窥孔优化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黑体" pitchFamily="2" charset="-122"/>
                        </a:rPr>
                        <a:t>代码优化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数据流分析、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各种类型的优化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BEF11BCC-5454-400F-9EC2-17CAFF186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17411" name="下箭头 7">
            <a:extLst>
              <a:ext uri="{FF2B5EF4-FFF2-40B4-BE49-F238E27FC236}">
                <a16:creationId xmlns:a16="http://schemas.microsoft.com/office/drawing/2014/main" id="{ECBAB81C-0800-4753-9FBE-21B574AC2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7412" name="组合 40">
            <a:extLst>
              <a:ext uri="{FF2B5EF4-FFF2-40B4-BE49-F238E27FC236}">
                <a16:creationId xmlns:a16="http://schemas.microsoft.com/office/drawing/2014/main" id="{012E9CC7-99C5-4449-85AD-659A96A80BEA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4292600"/>
            <a:ext cx="6048375" cy="1552575"/>
            <a:chOff x="1619672" y="4293097"/>
            <a:chExt cx="6048672" cy="1552519"/>
          </a:xfrm>
        </p:grpSpPr>
        <p:sp>
          <p:nvSpPr>
            <p:cNvPr id="17414" name="Text Box 81">
              <a:extLst>
                <a:ext uri="{FF2B5EF4-FFF2-40B4-BE49-F238E27FC236}">
                  <a16:creationId xmlns:a16="http://schemas.microsoft.com/office/drawing/2014/main" id="{E352FB6C-7E74-4855-89A6-3F2B9E967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7415" name="Text Box 83">
              <a:extLst>
                <a:ext uri="{FF2B5EF4-FFF2-40B4-BE49-F238E27FC236}">
                  <a16:creationId xmlns:a16="http://schemas.microsoft.com/office/drawing/2014/main" id="{1CFF1D5F-D5B7-4483-B3E3-0CA7CC4CF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7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一级标题结束</a:t>
              </a:r>
              <a:endParaRPr kumimoji="0" lang="en-US" altLang="zh-CN" sz="2000" b="1"/>
            </a:p>
          </p:txBody>
        </p:sp>
        <p:sp>
          <p:nvSpPr>
            <p:cNvPr id="17416" name="Text Box 84">
              <a:extLst>
                <a:ext uri="{FF2B5EF4-FFF2-40B4-BE49-F238E27FC236}">
                  <a16:creationId xmlns:a16="http://schemas.microsoft.com/office/drawing/2014/main" id="{1EEBD141-0F23-4661-9252-8D6B40B6A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7417" name="Line 89">
              <a:extLst>
                <a:ext uri="{FF2B5EF4-FFF2-40B4-BE49-F238E27FC236}">
                  <a16:creationId xmlns:a16="http://schemas.microsoft.com/office/drawing/2014/main" id="{7D7F18E4-F170-4CBE-988B-2AF99EFDD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Line 90">
              <a:extLst>
                <a:ext uri="{FF2B5EF4-FFF2-40B4-BE49-F238E27FC236}">
                  <a16:creationId xmlns:a16="http://schemas.microsoft.com/office/drawing/2014/main" id="{2A1920A0-876D-42B5-8620-136F7EDE20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90">
              <a:extLst>
                <a:ext uri="{FF2B5EF4-FFF2-40B4-BE49-F238E27FC236}">
                  <a16:creationId xmlns:a16="http://schemas.microsoft.com/office/drawing/2014/main" id="{910ABE86-E7D9-4F5F-B045-74680D7A51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Text Box 81">
              <a:extLst>
                <a:ext uri="{FF2B5EF4-FFF2-40B4-BE49-F238E27FC236}">
                  <a16:creationId xmlns:a16="http://schemas.microsoft.com/office/drawing/2014/main" id="{8BA466E8-2764-4ABC-BF0F-2CBF86913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7421" name="Text Box 81">
              <a:extLst>
                <a:ext uri="{FF2B5EF4-FFF2-40B4-BE49-F238E27FC236}">
                  <a16:creationId xmlns:a16="http://schemas.microsoft.com/office/drawing/2014/main" id="{E2F56403-1A5B-48CD-A5AC-514C34EB9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7422" name="Text Box 83">
              <a:extLst>
                <a:ext uri="{FF2B5EF4-FFF2-40B4-BE49-F238E27FC236}">
                  <a16:creationId xmlns:a16="http://schemas.microsoft.com/office/drawing/2014/main" id="{CA83909B-EDE2-49D6-A371-C8D56BBF3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4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一级标题开始</a:t>
              </a:r>
              <a:endParaRPr kumimoji="0" lang="en-US" altLang="zh-CN" sz="2000" b="1"/>
            </a:p>
          </p:txBody>
        </p:sp>
        <p:sp>
          <p:nvSpPr>
            <p:cNvPr id="17423" name="Text Box 84">
              <a:extLst>
                <a:ext uri="{FF2B5EF4-FFF2-40B4-BE49-F238E27FC236}">
                  <a16:creationId xmlns:a16="http://schemas.microsoft.com/office/drawing/2014/main" id="{C315DF8C-CE68-40BA-BD45-3E1204E28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7424" name="Line 89">
              <a:extLst>
                <a:ext uri="{FF2B5EF4-FFF2-40B4-BE49-F238E27FC236}">
                  <a16:creationId xmlns:a16="http://schemas.microsoft.com/office/drawing/2014/main" id="{057B02DC-C45D-4AFF-A4E4-E742CD280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Line 90">
              <a:extLst>
                <a:ext uri="{FF2B5EF4-FFF2-40B4-BE49-F238E27FC236}">
                  <a16:creationId xmlns:a16="http://schemas.microsoft.com/office/drawing/2014/main" id="{CE57B535-E8CB-4CA2-89C6-8196236DA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90">
              <a:extLst>
                <a:ext uri="{FF2B5EF4-FFF2-40B4-BE49-F238E27FC236}">
                  <a16:creationId xmlns:a16="http://schemas.microsoft.com/office/drawing/2014/main" id="{DB1F23B8-C17F-4ED1-A1E6-18BD8093D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Text Box 81">
              <a:extLst>
                <a:ext uri="{FF2B5EF4-FFF2-40B4-BE49-F238E27FC236}">
                  <a16:creationId xmlns:a16="http://schemas.microsoft.com/office/drawing/2014/main" id="{288C1DD8-5BC6-44E0-818C-100A1EED7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7428" name="Text Box 83">
              <a:extLst>
                <a:ext uri="{FF2B5EF4-FFF2-40B4-BE49-F238E27FC236}">
                  <a16:creationId xmlns:a16="http://schemas.microsoft.com/office/drawing/2014/main" id="{4C092C9C-3889-455B-A644-26A86FC92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7429" name="Text Box 83">
              <a:extLst>
                <a:ext uri="{FF2B5EF4-FFF2-40B4-BE49-F238E27FC236}">
                  <a16:creationId xmlns:a16="http://schemas.microsoft.com/office/drawing/2014/main" id="{08EFCC32-D6F9-41C3-AA3A-0E73A4C01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293097"/>
              <a:ext cx="1390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</a:t>
              </a:r>
              <a:endParaRPr kumimoji="0" lang="en-US" altLang="zh-CN" sz="2000" b="1"/>
            </a:p>
          </p:txBody>
        </p:sp>
        <p:sp>
          <p:nvSpPr>
            <p:cNvPr id="17430" name="Line 89">
              <a:extLst>
                <a:ext uri="{FF2B5EF4-FFF2-40B4-BE49-F238E27FC236}">
                  <a16:creationId xmlns:a16="http://schemas.microsoft.com/office/drawing/2014/main" id="{3699D2E3-F93B-429A-99FE-ECA165353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90">
              <a:extLst>
                <a:ext uri="{FF2B5EF4-FFF2-40B4-BE49-F238E27FC236}">
                  <a16:creationId xmlns:a16="http://schemas.microsoft.com/office/drawing/2014/main" id="{0AB2AC0D-5FAB-42EA-9CB4-35E07A37C7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90">
              <a:extLst>
                <a:ext uri="{FF2B5EF4-FFF2-40B4-BE49-F238E27FC236}">
                  <a16:creationId xmlns:a16="http://schemas.microsoft.com/office/drawing/2014/main" id="{A796D3A1-FAB4-4199-B2A4-7689C80977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55F0F957-A8E1-4BD4-8AF7-03E2E978A7A1}"/>
              </a:ext>
            </a:extLst>
          </p:cNvPr>
          <p:cNvSpPr txBox="1">
            <a:spLocks/>
          </p:cNvSpPr>
          <p:nvPr/>
        </p:nvSpPr>
        <p:spPr bwMode="auto">
          <a:xfrm>
            <a:off x="2771775" y="1773238"/>
            <a:ext cx="32400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6D0E232B-BE73-4688-B994-3C3C12C29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18435" name="下箭头 7">
            <a:extLst>
              <a:ext uri="{FF2B5EF4-FFF2-40B4-BE49-F238E27FC236}">
                <a16:creationId xmlns:a16="http://schemas.microsoft.com/office/drawing/2014/main" id="{F5BCBB6F-B9EB-490F-8FA0-04D0364A9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3068638"/>
            <a:ext cx="287337" cy="320675"/>
          </a:xfrm>
          <a:prstGeom prst="downArrow">
            <a:avLst>
              <a:gd name="adj1" fmla="val 50000"/>
              <a:gd name="adj2" fmla="val 502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8436" name="组合 40">
            <a:extLst>
              <a:ext uri="{FF2B5EF4-FFF2-40B4-BE49-F238E27FC236}">
                <a16:creationId xmlns:a16="http://schemas.microsoft.com/office/drawing/2014/main" id="{B55B8CFA-2824-4885-AC58-156375771C7D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357563"/>
            <a:ext cx="6048375" cy="1552575"/>
            <a:chOff x="1619672" y="4293097"/>
            <a:chExt cx="6048672" cy="1552519"/>
          </a:xfrm>
        </p:grpSpPr>
        <p:sp>
          <p:nvSpPr>
            <p:cNvPr id="18457" name="Text Box 81">
              <a:extLst>
                <a:ext uri="{FF2B5EF4-FFF2-40B4-BE49-F238E27FC236}">
                  <a16:creationId xmlns:a16="http://schemas.microsoft.com/office/drawing/2014/main" id="{D4C7C0E1-C213-4444-9763-927D2CD55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8458" name="Text Box 83">
              <a:extLst>
                <a:ext uri="{FF2B5EF4-FFF2-40B4-BE49-F238E27FC236}">
                  <a16:creationId xmlns:a16="http://schemas.microsoft.com/office/drawing/2014/main" id="{829706CB-AFD6-4A8C-9209-FAC18E953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7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一级标题结束</a:t>
              </a:r>
              <a:endParaRPr kumimoji="0" lang="en-US" altLang="zh-CN" sz="2000" b="1"/>
            </a:p>
          </p:txBody>
        </p:sp>
        <p:sp>
          <p:nvSpPr>
            <p:cNvPr id="18459" name="Text Box 84">
              <a:extLst>
                <a:ext uri="{FF2B5EF4-FFF2-40B4-BE49-F238E27FC236}">
                  <a16:creationId xmlns:a16="http://schemas.microsoft.com/office/drawing/2014/main" id="{E62AAA86-75A4-4A5F-949D-0C4B7FDA1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8460" name="Line 89">
              <a:extLst>
                <a:ext uri="{FF2B5EF4-FFF2-40B4-BE49-F238E27FC236}">
                  <a16:creationId xmlns:a16="http://schemas.microsoft.com/office/drawing/2014/main" id="{1B8EDDE9-A028-4F18-8724-F27EC23FC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90">
              <a:extLst>
                <a:ext uri="{FF2B5EF4-FFF2-40B4-BE49-F238E27FC236}">
                  <a16:creationId xmlns:a16="http://schemas.microsoft.com/office/drawing/2014/main" id="{93D1957A-CD80-44DE-A454-9B76168588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Line 90">
              <a:extLst>
                <a:ext uri="{FF2B5EF4-FFF2-40B4-BE49-F238E27FC236}">
                  <a16:creationId xmlns:a16="http://schemas.microsoft.com/office/drawing/2014/main" id="{64FE9B4C-94EA-4884-B12A-F4E882BD72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Text Box 81">
              <a:extLst>
                <a:ext uri="{FF2B5EF4-FFF2-40B4-BE49-F238E27FC236}">
                  <a16:creationId xmlns:a16="http://schemas.microsoft.com/office/drawing/2014/main" id="{A9062328-EEFA-4ECB-8A2A-DD968475C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8464" name="Text Box 81">
              <a:extLst>
                <a:ext uri="{FF2B5EF4-FFF2-40B4-BE49-F238E27FC236}">
                  <a16:creationId xmlns:a16="http://schemas.microsoft.com/office/drawing/2014/main" id="{D79A7649-9EFD-4148-B7C3-B98182500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8465" name="Text Box 83">
              <a:extLst>
                <a:ext uri="{FF2B5EF4-FFF2-40B4-BE49-F238E27FC236}">
                  <a16:creationId xmlns:a16="http://schemas.microsoft.com/office/drawing/2014/main" id="{57930F8E-AEF3-44B5-BC98-2FC5B9B62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4" y="4725625"/>
              <a:ext cx="1390600" cy="70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一级标题开始</a:t>
              </a:r>
              <a:endParaRPr kumimoji="0" lang="en-US" altLang="zh-CN" sz="2000" b="1"/>
            </a:p>
          </p:txBody>
        </p:sp>
        <p:sp>
          <p:nvSpPr>
            <p:cNvPr id="18466" name="Text Box 84">
              <a:extLst>
                <a:ext uri="{FF2B5EF4-FFF2-40B4-BE49-F238E27FC236}">
                  <a16:creationId xmlns:a16="http://schemas.microsoft.com/office/drawing/2014/main" id="{5E202003-4CEA-49A4-8310-AC9CB4BE9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8467" name="Line 89">
              <a:extLst>
                <a:ext uri="{FF2B5EF4-FFF2-40B4-BE49-F238E27FC236}">
                  <a16:creationId xmlns:a16="http://schemas.microsoft.com/office/drawing/2014/main" id="{34F6AE89-8CBD-4E6B-BAF4-10C698BCA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Line 90">
              <a:extLst>
                <a:ext uri="{FF2B5EF4-FFF2-40B4-BE49-F238E27FC236}">
                  <a16:creationId xmlns:a16="http://schemas.microsoft.com/office/drawing/2014/main" id="{DCC8BD6C-BC35-4CC6-AF88-6FEBA7836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Line 90">
              <a:extLst>
                <a:ext uri="{FF2B5EF4-FFF2-40B4-BE49-F238E27FC236}">
                  <a16:creationId xmlns:a16="http://schemas.microsoft.com/office/drawing/2014/main" id="{9F247777-06F3-4069-AE75-8600677228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Text Box 81">
              <a:extLst>
                <a:ext uri="{FF2B5EF4-FFF2-40B4-BE49-F238E27FC236}">
                  <a16:creationId xmlns:a16="http://schemas.microsoft.com/office/drawing/2014/main" id="{43B76B01-1DCF-44BA-B64E-53A783AC3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8471" name="Text Box 83">
              <a:extLst>
                <a:ext uri="{FF2B5EF4-FFF2-40B4-BE49-F238E27FC236}">
                  <a16:creationId xmlns:a16="http://schemas.microsoft.com/office/drawing/2014/main" id="{03A60E70-5EDE-40CC-90DE-73C99FDE3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8472" name="Text Box 83">
              <a:extLst>
                <a:ext uri="{FF2B5EF4-FFF2-40B4-BE49-F238E27FC236}">
                  <a16:creationId xmlns:a16="http://schemas.microsoft.com/office/drawing/2014/main" id="{2310A6E8-2BC2-45E9-902A-DB05DD03B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293097"/>
              <a:ext cx="1390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2000" b="1"/>
                <a:t>一级标题</a:t>
              </a:r>
              <a:endParaRPr kumimoji="0" lang="en-US" altLang="zh-CN" sz="2000" b="1"/>
            </a:p>
          </p:txBody>
        </p:sp>
        <p:sp>
          <p:nvSpPr>
            <p:cNvPr id="18473" name="Line 89">
              <a:extLst>
                <a:ext uri="{FF2B5EF4-FFF2-40B4-BE49-F238E27FC236}">
                  <a16:creationId xmlns:a16="http://schemas.microsoft.com/office/drawing/2014/main" id="{F18E4279-4541-419F-A0AB-9096ED171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Line 90">
              <a:extLst>
                <a:ext uri="{FF2B5EF4-FFF2-40B4-BE49-F238E27FC236}">
                  <a16:creationId xmlns:a16="http://schemas.microsoft.com/office/drawing/2014/main" id="{726025ED-43FC-4C89-AF8C-F5EEC9AE39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Line 90">
              <a:extLst>
                <a:ext uri="{FF2B5EF4-FFF2-40B4-BE49-F238E27FC236}">
                  <a16:creationId xmlns:a16="http://schemas.microsoft.com/office/drawing/2014/main" id="{0269180B-3DB0-4361-8BF5-422AAA0929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1183D8D0-2B42-4A9E-8A80-B36B6EF42C85}"/>
              </a:ext>
            </a:extLst>
          </p:cNvPr>
          <p:cNvSpPr txBox="1">
            <a:spLocks/>
          </p:cNvSpPr>
          <p:nvPr/>
        </p:nvSpPr>
        <p:spPr bwMode="auto">
          <a:xfrm>
            <a:off x="2771775" y="2420938"/>
            <a:ext cx="32400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2000" b="1" kern="0" dirty="0">
                <a:latin typeface="+mn-lt"/>
                <a:ea typeface="+mn-ea"/>
              </a:rPr>
              <a:t>LT header1_beg GT STR LT header1_end GT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p:sp>
        <p:nvSpPr>
          <p:cNvPr id="18438" name="Text Box 41">
            <a:extLst>
              <a:ext uri="{FF2B5EF4-FFF2-40B4-BE49-F238E27FC236}">
                <a16:creationId xmlns:a16="http://schemas.microsoft.com/office/drawing/2014/main" id="{9119E0C4-2F83-439D-83A2-458189723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484313"/>
            <a:ext cx="3168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id1  :=   id2  +  id3 * 60</a:t>
            </a:r>
          </a:p>
        </p:txBody>
      </p:sp>
      <p:sp>
        <p:nvSpPr>
          <p:cNvPr id="18439" name="右箭头 4">
            <a:extLst>
              <a:ext uri="{FF2B5EF4-FFF2-40B4-BE49-F238E27FC236}">
                <a16:creationId xmlns:a16="http://schemas.microsoft.com/office/drawing/2014/main" id="{93A5622D-E7CB-487C-965A-07633BA58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1555750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8440" name="Text Box 78">
            <a:extLst>
              <a:ext uri="{FF2B5EF4-FFF2-40B4-BE49-F238E27FC236}">
                <a16:creationId xmlns:a16="http://schemas.microsoft.com/office/drawing/2014/main" id="{B1E451DA-BFE3-4BD0-8E45-7A750EE26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9697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:=</a:t>
            </a:r>
          </a:p>
        </p:txBody>
      </p:sp>
      <p:sp>
        <p:nvSpPr>
          <p:cNvPr id="18441" name="Text Box 79">
            <a:extLst>
              <a:ext uri="{FF2B5EF4-FFF2-40B4-BE49-F238E27FC236}">
                <a16:creationId xmlns:a16="http://schemas.microsoft.com/office/drawing/2014/main" id="{D13E3540-A624-4043-A082-CCB911777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517650"/>
            <a:ext cx="11430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18442" name="Text Box 80">
            <a:extLst>
              <a:ext uri="{FF2B5EF4-FFF2-40B4-BE49-F238E27FC236}">
                <a16:creationId xmlns:a16="http://schemas.microsoft.com/office/drawing/2014/main" id="{DB2C9E3B-C9DA-43C3-8F49-8275BF78A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711325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18443" name="Text Box 81">
            <a:extLst>
              <a:ext uri="{FF2B5EF4-FFF2-40B4-BE49-F238E27FC236}">
                <a16:creationId xmlns:a16="http://schemas.microsoft.com/office/drawing/2014/main" id="{663CB976-88DF-49B4-B751-062C7230E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96850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18444" name="Text Box 82">
            <a:extLst>
              <a:ext uri="{FF2B5EF4-FFF2-40B4-BE49-F238E27FC236}">
                <a16:creationId xmlns:a16="http://schemas.microsoft.com/office/drawing/2014/main" id="{848DE96D-C4F8-47CE-AF11-A8F19A38C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454150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18445" name="Text Box 83">
            <a:extLst>
              <a:ext uri="{FF2B5EF4-FFF2-40B4-BE49-F238E27FC236}">
                <a16:creationId xmlns:a16="http://schemas.microsoft.com/office/drawing/2014/main" id="{9B8678A7-B16F-4B94-A17B-CA45F1894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17113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18446" name="Text Box 84">
            <a:extLst>
              <a:ext uri="{FF2B5EF4-FFF2-40B4-BE49-F238E27FC236}">
                <a16:creationId xmlns:a16="http://schemas.microsoft.com/office/drawing/2014/main" id="{CD25CBF8-9E00-4343-A002-BDE12FE72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1968500"/>
            <a:ext cx="801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NUM</a:t>
            </a:r>
          </a:p>
        </p:txBody>
      </p:sp>
      <p:sp>
        <p:nvSpPr>
          <p:cNvPr id="18447" name="Line 85">
            <a:extLst>
              <a:ext uri="{FF2B5EF4-FFF2-40B4-BE49-F238E27FC236}">
                <a16:creationId xmlns:a16="http://schemas.microsoft.com/office/drawing/2014/main" id="{CE6FE89C-271C-4E42-A838-4BE92D0AF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17129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8" name="Line 86">
            <a:extLst>
              <a:ext uri="{FF2B5EF4-FFF2-40B4-BE49-F238E27FC236}">
                <a16:creationId xmlns:a16="http://schemas.microsoft.com/office/drawing/2014/main" id="{DD7D2D8F-C115-43CE-9F88-FCB8769E0E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145415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9" name="Line 87">
            <a:extLst>
              <a:ext uri="{FF2B5EF4-FFF2-40B4-BE49-F238E27FC236}">
                <a16:creationId xmlns:a16="http://schemas.microsoft.com/office/drawing/2014/main" id="{C6FC2697-4458-405C-B34B-30C9A1B8D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45415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0" name="Line 88">
            <a:extLst>
              <a:ext uri="{FF2B5EF4-FFF2-40B4-BE49-F238E27FC236}">
                <a16:creationId xmlns:a16="http://schemas.microsoft.com/office/drawing/2014/main" id="{53312619-CDB5-41BD-9185-F3E03BAD5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646238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1" name="Line 89">
            <a:extLst>
              <a:ext uri="{FF2B5EF4-FFF2-40B4-BE49-F238E27FC236}">
                <a16:creationId xmlns:a16="http://schemas.microsoft.com/office/drawing/2014/main" id="{300552DD-1BBA-4AC4-B2FF-99AF11853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1903413"/>
            <a:ext cx="3810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2" name="Line 90">
            <a:extLst>
              <a:ext uri="{FF2B5EF4-FFF2-40B4-BE49-F238E27FC236}">
                <a16:creationId xmlns:a16="http://schemas.microsoft.com/office/drawing/2014/main" id="{95E520D3-E21A-48DB-B2B2-34617CD7E4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1903413"/>
            <a:ext cx="1524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3" name="Line 91">
            <a:extLst>
              <a:ext uri="{FF2B5EF4-FFF2-40B4-BE49-F238E27FC236}">
                <a16:creationId xmlns:a16="http://schemas.microsoft.com/office/drawing/2014/main" id="{0CF407C3-8F97-4E96-A1F9-FD206E7697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1646238"/>
            <a:ext cx="1524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92CA518-5E67-463A-B560-5D592F94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978400"/>
            <a:ext cx="77724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kern="0" dirty="0">
                <a:latin typeface="+mn-lt"/>
                <a:ea typeface="+mn-ea"/>
              </a:rPr>
              <a:t>两棵语法树有何不同？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b="1" kern="0" dirty="0">
                <a:latin typeface="+mn-lt"/>
                <a:ea typeface="+mn-ea"/>
              </a:rPr>
              <a:t>抽象语法树</a:t>
            </a:r>
            <a:r>
              <a:rPr lang="en-US" altLang="zh-CN" kern="0" dirty="0">
                <a:latin typeface="+mn-lt"/>
                <a:ea typeface="+mn-ea"/>
              </a:rPr>
              <a:t>——</a:t>
            </a:r>
            <a:r>
              <a:rPr lang="zh-CN" altLang="en-US" kern="0" dirty="0">
                <a:latin typeface="+mn-lt"/>
                <a:ea typeface="+mn-ea"/>
              </a:rPr>
              <a:t>简化，只包含源程序中单词</a:t>
            </a:r>
            <a:br>
              <a:rPr lang="en-US" altLang="zh-CN" kern="0" dirty="0">
                <a:latin typeface="+mn-lt"/>
                <a:ea typeface="+mn-ea"/>
              </a:rPr>
            </a:br>
            <a:r>
              <a:rPr lang="en-US" altLang="zh-CN" kern="0" dirty="0">
                <a:latin typeface="+mn-lt"/>
                <a:ea typeface="+mn-ea"/>
              </a:rPr>
              <a:t>vs. </a:t>
            </a:r>
            <a:r>
              <a:rPr lang="zh-CN" altLang="en-US" b="1" kern="0" dirty="0">
                <a:latin typeface="+mn-lt"/>
                <a:ea typeface="+mn-ea"/>
              </a:rPr>
              <a:t>语法分析树（具体语法树）</a:t>
            </a:r>
            <a:r>
              <a:rPr lang="en-US" altLang="zh-CN" kern="0" dirty="0">
                <a:latin typeface="+mn-lt"/>
                <a:ea typeface="+mn-ea"/>
              </a:rPr>
              <a:t>——</a:t>
            </a:r>
            <a:r>
              <a:rPr lang="zh-CN" altLang="en-US" kern="0" dirty="0">
                <a:latin typeface="+mn-lt"/>
                <a:ea typeface="+mn-ea"/>
              </a:rPr>
              <a:t>完整，还包含抽象出的语法概念</a:t>
            </a:r>
          </a:p>
        </p:txBody>
      </p:sp>
      <p:sp>
        <p:nvSpPr>
          <p:cNvPr id="18455" name="矩形 1">
            <a:extLst>
              <a:ext uri="{FF2B5EF4-FFF2-40B4-BE49-F238E27FC236}">
                <a16:creationId xmlns:a16="http://schemas.microsoft.com/office/drawing/2014/main" id="{3A58FD89-5FF7-4BFC-801D-43810DE97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3390900"/>
            <a:ext cx="5878513" cy="153511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8456" name="矩形 42">
            <a:extLst>
              <a:ext uri="{FF2B5EF4-FFF2-40B4-BE49-F238E27FC236}">
                <a16:creationId xmlns:a16="http://schemas.microsoft.com/office/drawing/2014/main" id="{DA887D66-E55F-482B-A2D2-A585708CD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287463"/>
            <a:ext cx="3076575" cy="10953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21CEC2A5-1A2E-44A9-85E0-E46CD70F1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语义分析</a:t>
            </a:r>
          </a:p>
        </p:txBody>
      </p:sp>
      <p:sp>
        <p:nvSpPr>
          <p:cNvPr id="19459" name="下箭头 7">
            <a:extLst>
              <a:ext uri="{FF2B5EF4-FFF2-40B4-BE49-F238E27FC236}">
                <a16:creationId xmlns:a16="http://schemas.microsoft.com/office/drawing/2014/main" id="{4E7835CC-A850-4668-B17D-B7F54B0AC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9460" name="组合 40">
            <a:extLst>
              <a:ext uri="{FF2B5EF4-FFF2-40B4-BE49-F238E27FC236}">
                <a16:creationId xmlns:a16="http://schemas.microsoft.com/office/drawing/2014/main" id="{BA1548BA-55F8-41D7-AE51-0EAC6F3D4C6A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4724400"/>
            <a:ext cx="6048375" cy="1120775"/>
            <a:chOff x="1619672" y="4725144"/>
            <a:chExt cx="6048672" cy="1120472"/>
          </a:xfrm>
        </p:grpSpPr>
        <p:sp>
          <p:nvSpPr>
            <p:cNvPr id="19484" name="Text Box 81">
              <a:extLst>
                <a:ext uri="{FF2B5EF4-FFF2-40B4-BE49-F238E27FC236}">
                  <a16:creationId xmlns:a16="http://schemas.microsoft.com/office/drawing/2014/main" id="{36279A61-53A1-40C9-9CC7-5025CD339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85" name="Text Box 84">
              <a:extLst>
                <a:ext uri="{FF2B5EF4-FFF2-40B4-BE49-F238E27FC236}">
                  <a16:creationId xmlns:a16="http://schemas.microsoft.com/office/drawing/2014/main" id="{B65854EE-477E-4675-AA39-6E4FA9034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9486" name="Line 89">
              <a:extLst>
                <a:ext uri="{FF2B5EF4-FFF2-40B4-BE49-F238E27FC236}">
                  <a16:creationId xmlns:a16="http://schemas.microsoft.com/office/drawing/2014/main" id="{60773400-03CB-421B-9B9E-D2DB16120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7" name="Line 90">
              <a:extLst>
                <a:ext uri="{FF2B5EF4-FFF2-40B4-BE49-F238E27FC236}">
                  <a16:creationId xmlns:a16="http://schemas.microsoft.com/office/drawing/2014/main" id="{BBEDBF0D-A83C-4EE8-80EA-309E4DA3E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8" name="Line 90">
              <a:extLst>
                <a:ext uri="{FF2B5EF4-FFF2-40B4-BE49-F238E27FC236}">
                  <a16:creationId xmlns:a16="http://schemas.microsoft.com/office/drawing/2014/main" id="{69328B71-32B3-452F-BEA8-70C3E03A5A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9" name="Text Box 81">
              <a:extLst>
                <a:ext uri="{FF2B5EF4-FFF2-40B4-BE49-F238E27FC236}">
                  <a16:creationId xmlns:a16="http://schemas.microsoft.com/office/drawing/2014/main" id="{F9B7B7C6-E7D8-43E1-B970-629D9C3E4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90" name="Text Box 81">
              <a:extLst>
                <a:ext uri="{FF2B5EF4-FFF2-40B4-BE49-F238E27FC236}">
                  <a16:creationId xmlns:a16="http://schemas.microsoft.com/office/drawing/2014/main" id="{34D85A03-BC6B-4244-8D57-3984B3862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91" name="Text Box 84">
              <a:extLst>
                <a:ext uri="{FF2B5EF4-FFF2-40B4-BE49-F238E27FC236}">
                  <a16:creationId xmlns:a16="http://schemas.microsoft.com/office/drawing/2014/main" id="{5CF698E8-B054-45CC-B4F2-2DADB294D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9492" name="Line 89">
              <a:extLst>
                <a:ext uri="{FF2B5EF4-FFF2-40B4-BE49-F238E27FC236}">
                  <a16:creationId xmlns:a16="http://schemas.microsoft.com/office/drawing/2014/main" id="{138F1B03-6C6A-41B7-98AA-CDCBE3B30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3" name="Line 90">
              <a:extLst>
                <a:ext uri="{FF2B5EF4-FFF2-40B4-BE49-F238E27FC236}">
                  <a16:creationId xmlns:a16="http://schemas.microsoft.com/office/drawing/2014/main" id="{CB4718CF-072C-4FAB-81BC-22DBFCD09E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90">
              <a:extLst>
                <a:ext uri="{FF2B5EF4-FFF2-40B4-BE49-F238E27FC236}">
                  <a16:creationId xmlns:a16="http://schemas.microsoft.com/office/drawing/2014/main" id="{3B18BD9E-DE68-4FD7-938C-4E0E67E66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Text Box 81">
              <a:extLst>
                <a:ext uri="{FF2B5EF4-FFF2-40B4-BE49-F238E27FC236}">
                  <a16:creationId xmlns:a16="http://schemas.microsoft.com/office/drawing/2014/main" id="{107420A9-8041-4DB3-BAD7-3F8576C40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96" name="Text Box 83">
              <a:extLst>
                <a:ext uri="{FF2B5EF4-FFF2-40B4-BE49-F238E27FC236}">
                  <a16:creationId xmlns:a16="http://schemas.microsoft.com/office/drawing/2014/main" id="{D0CE266F-BB0C-49B8-8A87-7DED50BC8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9497" name="Line 89">
              <a:extLst>
                <a:ext uri="{FF2B5EF4-FFF2-40B4-BE49-F238E27FC236}">
                  <a16:creationId xmlns:a16="http://schemas.microsoft.com/office/drawing/2014/main" id="{A06CB907-6A56-4AA2-A179-645BAE92C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8" name="Line 90">
              <a:extLst>
                <a:ext uri="{FF2B5EF4-FFF2-40B4-BE49-F238E27FC236}">
                  <a16:creationId xmlns:a16="http://schemas.microsoft.com/office/drawing/2014/main" id="{D2C63A54-0255-4B81-B831-CF28357827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9" name="Line 90">
              <a:extLst>
                <a:ext uri="{FF2B5EF4-FFF2-40B4-BE49-F238E27FC236}">
                  <a16:creationId xmlns:a16="http://schemas.microsoft.com/office/drawing/2014/main" id="{34992E0B-4969-4ABF-8B59-C414CABE2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461" name="组合 40">
            <a:extLst>
              <a:ext uri="{FF2B5EF4-FFF2-40B4-BE49-F238E27FC236}">
                <a16:creationId xmlns:a16="http://schemas.microsoft.com/office/drawing/2014/main" id="{A5ABCBFF-BDCE-4885-95C6-ACAC8D0BDDFE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731963"/>
            <a:ext cx="6048375" cy="1120775"/>
            <a:chOff x="1619672" y="4725144"/>
            <a:chExt cx="6048672" cy="1120472"/>
          </a:xfrm>
        </p:grpSpPr>
        <p:sp>
          <p:nvSpPr>
            <p:cNvPr id="19468" name="Text Box 81">
              <a:extLst>
                <a:ext uri="{FF2B5EF4-FFF2-40B4-BE49-F238E27FC236}">
                  <a16:creationId xmlns:a16="http://schemas.microsoft.com/office/drawing/2014/main" id="{AE4E6E66-BB81-417E-82F4-41AC129E1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69" name="Text Box 84">
              <a:extLst>
                <a:ext uri="{FF2B5EF4-FFF2-40B4-BE49-F238E27FC236}">
                  <a16:creationId xmlns:a16="http://schemas.microsoft.com/office/drawing/2014/main" id="{B5F00A8A-B355-4A51-8EF1-4EB134DE4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19470" name="Line 89">
              <a:extLst>
                <a:ext uri="{FF2B5EF4-FFF2-40B4-BE49-F238E27FC236}">
                  <a16:creationId xmlns:a16="http://schemas.microsoft.com/office/drawing/2014/main" id="{989883E8-E8E8-4A72-95D8-026F57184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1" name="Line 90">
              <a:extLst>
                <a:ext uri="{FF2B5EF4-FFF2-40B4-BE49-F238E27FC236}">
                  <a16:creationId xmlns:a16="http://schemas.microsoft.com/office/drawing/2014/main" id="{87AF89A7-C228-400D-B55B-6826362D1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2" name="Line 90">
              <a:extLst>
                <a:ext uri="{FF2B5EF4-FFF2-40B4-BE49-F238E27FC236}">
                  <a16:creationId xmlns:a16="http://schemas.microsoft.com/office/drawing/2014/main" id="{82ED1CF5-C57E-48CF-A36B-56800C40FA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3" name="Text Box 81">
              <a:extLst>
                <a:ext uri="{FF2B5EF4-FFF2-40B4-BE49-F238E27FC236}">
                  <a16:creationId xmlns:a16="http://schemas.microsoft.com/office/drawing/2014/main" id="{6F752A13-1C4D-45C8-9775-3EF92A44B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74" name="Text Box 81">
              <a:extLst>
                <a:ext uri="{FF2B5EF4-FFF2-40B4-BE49-F238E27FC236}">
                  <a16:creationId xmlns:a16="http://schemas.microsoft.com/office/drawing/2014/main" id="{A093C58F-C0FF-4EFB-8171-FFB6A0B49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19475" name="Text Box 84">
              <a:extLst>
                <a:ext uri="{FF2B5EF4-FFF2-40B4-BE49-F238E27FC236}">
                  <a16:creationId xmlns:a16="http://schemas.microsoft.com/office/drawing/2014/main" id="{0C8B8750-F48A-4104-9AC3-EF48AFF6D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19476" name="Line 89">
              <a:extLst>
                <a:ext uri="{FF2B5EF4-FFF2-40B4-BE49-F238E27FC236}">
                  <a16:creationId xmlns:a16="http://schemas.microsoft.com/office/drawing/2014/main" id="{01557987-56AC-4F20-A7C6-6D78857BC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7" name="Line 90">
              <a:extLst>
                <a:ext uri="{FF2B5EF4-FFF2-40B4-BE49-F238E27FC236}">
                  <a16:creationId xmlns:a16="http://schemas.microsoft.com/office/drawing/2014/main" id="{368DA5BF-B172-48C7-85DD-BB6C83452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8" name="Line 90">
              <a:extLst>
                <a:ext uri="{FF2B5EF4-FFF2-40B4-BE49-F238E27FC236}">
                  <a16:creationId xmlns:a16="http://schemas.microsoft.com/office/drawing/2014/main" id="{1A97FB51-BA0B-4A85-9A40-167269357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9" name="Text Box 81">
              <a:extLst>
                <a:ext uri="{FF2B5EF4-FFF2-40B4-BE49-F238E27FC236}">
                  <a16:creationId xmlns:a16="http://schemas.microsoft.com/office/drawing/2014/main" id="{2088F623-07C3-4CF8-8A64-7F0973606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19480" name="Text Box 83">
              <a:extLst>
                <a:ext uri="{FF2B5EF4-FFF2-40B4-BE49-F238E27FC236}">
                  <a16:creationId xmlns:a16="http://schemas.microsoft.com/office/drawing/2014/main" id="{90694B07-8C19-458E-A5CA-9FE90AC10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19481" name="Line 89">
              <a:extLst>
                <a:ext uri="{FF2B5EF4-FFF2-40B4-BE49-F238E27FC236}">
                  <a16:creationId xmlns:a16="http://schemas.microsoft.com/office/drawing/2014/main" id="{F8B75FB9-3503-4BAE-8F85-10FA3472E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Line 90">
              <a:extLst>
                <a:ext uri="{FF2B5EF4-FFF2-40B4-BE49-F238E27FC236}">
                  <a16:creationId xmlns:a16="http://schemas.microsoft.com/office/drawing/2014/main" id="{15FDCF86-8AE3-4A23-99E6-1624685E2F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3" name="Line 90">
              <a:extLst>
                <a:ext uri="{FF2B5EF4-FFF2-40B4-BE49-F238E27FC236}">
                  <a16:creationId xmlns:a16="http://schemas.microsoft.com/office/drawing/2014/main" id="{8F495E80-397C-4BB7-8B0D-69D13939E5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462" name="Text Box 83">
            <a:extLst>
              <a:ext uri="{FF2B5EF4-FFF2-40B4-BE49-F238E27FC236}">
                <a16:creationId xmlns:a16="http://schemas.microsoft.com/office/drawing/2014/main" id="{B39042BC-865C-4303-BDD3-84C8D306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7244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19463" name="Text Box 83">
            <a:extLst>
              <a:ext uri="{FF2B5EF4-FFF2-40B4-BE49-F238E27FC236}">
                <a16:creationId xmlns:a16="http://schemas.microsoft.com/office/drawing/2014/main" id="{911F26DC-24A1-43DA-BB42-D3987A9C2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47244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19464" name="Text Box 83">
            <a:extLst>
              <a:ext uri="{FF2B5EF4-FFF2-40B4-BE49-F238E27FC236}">
                <a16:creationId xmlns:a16="http://schemas.microsoft.com/office/drawing/2014/main" id="{A76F0129-2691-41F8-AEEE-0AEEC7632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292600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  <p:sp>
        <p:nvSpPr>
          <p:cNvPr id="19465" name="Text Box 83">
            <a:extLst>
              <a:ext uri="{FF2B5EF4-FFF2-40B4-BE49-F238E27FC236}">
                <a16:creationId xmlns:a16="http://schemas.microsoft.com/office/drawing/2014/main" id="{A3D9E890-3B8D-48F3-A516-248F98BA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17018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19466" name="Text Box 83">
            <a:extLst>
              <a:ext uri="{FF2B5EF4-FFF2-40B4-BE49-F238E27FC236}">
                <a16:creationId xmlns:a16="http://schemas.microsoft.com/office/drawing/2014/main" id="{E137BB39-3181-4A6C-8AE9-831F27F8F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701800"/>
            <a:ext cx="1389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19467" name="Text Box 83">
            <a:extLst>
              <a:ext uri="{FF2B5EF4-FFF2-40B4-BE49-F238E27FC236}">
                <a16:creationId xmlns:a16="http://schemas.microsoft.com/office/drawing/2014/main" id="{0447C45D-80FE-4DED-B698-7F022DD72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268413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55528656-44B1-4220-B4E1-BCAA02D18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浏览器渲染（“代码生成”）</a:t>
            </a:r>
          </a:p>
        </p:txBody>
      </p:sp>
      <p:sp>
        <p:nvSpPr>
          <p:cNvPr id="20483" name="下箭头 7">
            <a:extLst>
              <a:ext uri="{FF2B5EF4-FFF2-40B4-BE49-F238E27FC236}">
                <a16:creationId xmlns:a16="http://schemas.microsoft.com/office/drawing/2014/main" id="{18FFAB08-0857-4588-B584-98CC76DB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20484" name="组合 40">
            <a:extLst>
              <a:ext uri="{FF2B5EF4-FFF2-40B4-BE49-F238E27FC236}">
                <a16:creationId xmlns:a16="http://schemas.microsoft.com/office/drawing/2014/main" id="{1DDAF3A1-9B1B-44B0-9F71-80C3F28844B2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1731963"/>
            <a:ext cx="6048375" cy="1120775"/>
            <a:chOff x="1619672" y="4725144"/>
            <a:chExt cx="6048672" cy="1120472"/>
          </a:xfrm>
        </p:grpSpPr>
        <p:sp>
          <p:nvSpPr>
            <p:cNvPr id="20489" name="Text Box 81">
              <a:extLst>
                <a:ext uri="{FF2B5EF4-FFF2-40B4-BE49-F238E27FC236}">
                  <a16:creationId xmlns:a16="http://schemas.microsoft.com/office/drawing/2014/main" id="{EAAD60EE-D8C4-4F92-A640-D9322AB44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024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20490" name="Text Box 84">
              <a:extLst>
                <a:ext uri="{FF2B5EF4-FFF2-40B4-BE49-F238E27FC236}">
                  <a16:creationId xmlns:a16="http://schemas.microsoft.com/office/drawing/2014/main" id="{DF3D43CC-79F8-4CBF-B83F-48843AA9B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088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header1_end</a:t>
              </a:r>
            </a:p>
          </p:txBody>
        </p:sp>
        <p:sp>
          <p:nvSpPr>
            <p:cNvPr id="20491" name="Line 89">
              <a:extLst>
                <a:ext uri="{FF2B5EF4-FFF2-40B4-BE49-F238E27FC236}">
                  <a16:creationId xmlns:a16="http://schemas.microsoft.com/office/drawing/2014/main" id="{7743D9D7-1CDB-41D4-BDD0-7F945D9ED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16216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2" name="Line 90">
              <a:extLst>
                <a:ext uri="{FF2B5EF4-FFF2-40B4-BE49-F238E27FC236}">
                  <a16:creationId xmlns:a16="http://schemas.microsoft.com/office/drawing/2014/main" id="{1BB28832-1402-4678-8C81-4C2F1EF55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8064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3" name="Line 90">
              <a:extLst>
                <a:ext uri="{FF2B5EF4-FFF2-40B4-BE49-F238E27FC236}">
                  <a16:creationId xmlns:a16="http://schemas.microsoft.com/office/drawing/2014/main" id="{8A4D5338-A3E7-4967-965E-C0FBCC0F02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6176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4" name="Text Box 81">
              <a:extLst>
                <a:ext uri="{FF2B5EF4-FFF2-40B4-BE49-F238E27FC236}">
                  <a16:creationId xmlns:a16="http://schemas.microsoft.com/office/drawing/2014/main" id="{0ED79047-6C99-4EF2-A3AB-EA815673D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304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20495" name="Text Box 81">
              <a:extLst>
                <a:ext uri="{FF2B5EF4-FFF2-40B4-BE49-F238E27FC236}">
                  <a16:creationId xmlns:a16="http://schemas.microsoft.com/office/drawing/2014/main" id="{D1EC8C17-CE28-46EE-A1CD-4E26F0227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5445224"/>
              <a:ext cx="560040" cy="400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LT</a:t>
              </a:r>
            </a:p>
          </p:txBody>
        </p:sp>
        <p:sp>
          <p:nvSpPr>
            <p:cNvPr id="20496" name="Text Box 84">
              <a:extLst>
                <a:ext uri="{FF2B5EF4-FFF2-40B4-BE49-F238E27FC236}">
                  <a16:creationId xmlns:a16="http://schemas.microsoft.com/office/drawing/2014/main" id="{089201FD-43A6-4F37-9F54-537CEBEE5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5736" y="5424459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header1_beg</a:t>
              </a:r>
            </a:p>
          </p:txBody>
        </p:sp>
        <p:sp>
          <p:nvSpPr>
            <p:cNvPr id="20497" name="Line 89">
              <a:extLst>
                <a:ext uri="{FF2B5EF4-FFF2-40B4-BE49-F238E27FC236}">
                  <a16:creationId xmlns:a16="http://schemas.microsoft.com/office/drawing/2014/main" id="{D78550AD-EDCB-4A1E-946F-20988D7F5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7864" y="5301208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Line 90">
              <a:extLst>
                <a:ext uri="{FF2B5EF4-FFF2-40B4-BE49-F238E27FC236}">
                  <a16:creationId xmlns:a16="http://schemas.microsoft.com/office/drawing/2014/main" id="{6760033A-A9EC-423D-AAA4-3088B4D8F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9712" y="5301208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Line 90">
              <a:extLst>
                <a:ext uri="{FF2B5EF4-FFF2-40B4-BE49-F238E27FC236}">
                  <a16:creationId xmlns:a16="http://schemas.microsoft.com/office/drawing/2014/main" id="{896F3B78-398F-44E4-A561-ADC64DF86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7824" y="5301208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Text Box 81">
              <a:extLst>
                <a:ext uri="{FF2B5EF4-FFF2-40B4-BE49-F238E27FC236}">
                  <a16:creationId xmlns:a16="http://schemas.microsoft.com/office/drawing/2014/main" id="{0851C68E-B76D-4516-8E04-411E0A438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9952" y="5445224"/>
              <a:ext cx="5600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GT</a:t>
              </a:r>
            </a:p>
          </p:txBody>
        </p:sp>
        <p:sp>
          <p:nvSpPr>
            <p:cNvPr id="20501" name="Text Box 83">
              <a:extLst>
                <a:ext uri="{FF2B5EF4-FFF2-40B4-BE49-F238E27FC236}">
                  <a16:creationId xmlns:a16="http://schemas.microsoft.com/office/drawing/2014/main" id="{B4585EE2-3E96-490D-A025-010412D7C2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4869160"/>
              <a:ext cx="16561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0502" name="Line 89">
              <a:extLst>
                <a:ext uri="{FF2B5EF4-FFF2-40B4-BE49-F238E27FC236}">
                  <a16:creationId xmlns:a16="http://schemas.microsoft.com/office/drawing/2014/main" id="{DDA1D1D4-4219-46A2-AA7E-9C6A412FC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0032" y="4725144"/>
              <a:ext cx="720080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Line 90">
              <a:extLst>
                <a:ext uri="{FF2B5EF4-FFF2-40B4-BE49-F238E27FC236}">
                  <a16:creationId xmlns:a16="http://schemas.microsoft.com/office/drawing/2014/main" id="{59E84519-43F8-4D7B-9628-DA1CF1C0D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1880" y="4725144"/>
              <a:ext cx="656456" cy="144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Line 90">
              <a:extLst>
                <a:ext uri="{FF2B5EF4-FFF2-40B4-BE49-F238E27FC236}">
                  <a16:creationId xmlns:a16="http://schemas.microsoft.com/office/drawing/2014/main" id="{5EE1F699-C3B3-48B9-86A3-A5F69C050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9992" y="4725144"/>
              <a:ext cx="8384" cy="2160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0485" name="图片 59" descr="examplehtml.JPG">
            <a:extLst>
              <a:ext uri="{FF2B5EF4-FFF2-40B4-BE49-F238E27FC236}">
                <a16:creationId xmlns:a16="http://schemas.microsoft.com/office/drawing/2014/main" id="{ABEA3CDE-083E-4A2E-A6FD-348D3910A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379913"/>
            <a:ext cx="5314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 Box 83">
            <a:extLst>
              <a:ext uri="{FF2B5EF4-FFF2-40B4-BE49-F238E27FC236}">
                <a16:creationId xmlns:a16="http://schemas.microsoft.com/office/drawing/2014/main" id="{D8E096DC-9321-48D7-B330-1DCDA5FF5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1701800"/>
            <a:ext cx="1390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一级标题结束</a:t>
            </a:r>
            <a:endParaRPr kumimoji="0" lang="en-US" altLang="zh-CN" sz="2000" b="1"/>
          </a:p>
        </p:txBody>
      </p:sp>
      <p:sp>
        <p:nvSpPr>
          <p:cNvPr id="20487" name="Text Box 83">
            <a:extLst>
              <a:ext uri="{FF2B5EF4-FFF2-40B4-BE49-F238E27FC236}">
                <a16:creationId xmlns:a16="http://schemas.microsoft.com/office/drawing/2014/main" id="{A1949B71-4C25-4B87-863B-9A48430B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701800"/>
            <a:ext cx="1389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一级标题开始</a:t>
            </a:r>
            <a:endParaRPr kumimoji="0" lang="en-US" altLang="zh-CN" sz="2000" b="1"/>
          </a:p>
        </p:txBody>
      </p:sp>
      <p:sp>
        <p:nvSpPr>
          <p:cNvPr id="20488" name="Text Box 83">
            <a:extLst>
              <a:ext uri="{FF2B5EF4-FFF2-40B4-BE49-F238E27FC236}">
                <a16:creationId xmlns:a16="http://schemas.microsoft.com/office/drawing/2014/main" id="{42BE9673-23C0-4845-958D-01F3ECBD0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268413"/>
            <a:ext cx="1390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一级标题</a:t>
            </a:r>
            <a:endParaRPr kumimoji="0" lang="en-US" altLang="zh-CN" sz="20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68358F2E-94E7-4218-9A80-3EA8100F3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广义“编译器”</a:t>
            </a:r>
            <a:r>
              <a:rPr lang="en-US" altLang="zh-CN"/>
              <a:t>—</a:t>
            </a:r>
            <a:r>
              <a:rPr lang="zh-CN" altLang="en-US"/>
              <a:t>数据库查询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48893F2B-1DCC-46D0-B175-1E970B379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1413" y="1773238"/>
            <a:ext cx="4032250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Model=“Civic” AND Year=“2001”</a:t>
            </a:r>
            <a:endParaRPr lang="zh-CN" altLang="en-US" sz="2000" b="1"/>
          </a:p>
        </p:txBody>
      </p:sp>
      <p:sp>
        <p:nvSpPr>
          <p:cNvPr id="21508" name="下箭头 7">
            <a:extLst>
              <a:ext uri="{FF2B5EF4-FFF2-40B4-BE49-F238E27FC236}">
                <a16:creationId xmlns:a16="http://schemas.microsoft.com/office/drawing/2014/main" id="{E42558CA-5C48-4B36-B25D-1D82CE59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6B6CD9-6DA4-4BBC-A660-E97E3503C3BE}"/>
              </a:ext>
            </a:extLst>
          </p:cNvPr>
          <p:cNvSpPr/>
          <p:nvPr/>
        </p:nvSpPr>
        <p:spPr>
          <a:xfrm>
            <a:off x="4139952" y="2924944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58223AE-8D83-47CB-9917-08F2C778403C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4724400"/>
          <a:ext cx="7848600" cy="1189038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ID#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Model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Year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Color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Dealer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Price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6734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White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4395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Red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21D3668A-9849-47CB-8FFC-6D48BCCE1F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词法分析</a:t>
            </a:r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D77E7D7B-4A35-43E1-9DF5-75635CD227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1413" y="1773238"/>
            <a:ext cx="4032250" cy="50323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/>
              <a:t>Model=“Civic” AND Year=“2001”</a:t>
            </a:r>
            <a:endParaRPr lang="zh-CN" altLang="en-US" sz="2000" b="1"/>
          </a:p>
        </p:txBody>
      </p:sp>
      <p:sp>
        <p:nvSpPr>
          <p:cNvPr id="22532" name="下箭头 7">
            <a:extLst>
              <a:ext uri="{FF2B5EF4-FFF2-40B4-BE49-F238E27FC236}">
                <a16:creationId xmlns:a16="http://schemas.microsoft.com/office/drawing/2014/main" id="{500D24A9-9789-49DF-BDD2-65ACF9C00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D0DC04B-C6DB-47F7-8998-11FD6B0B2FC1}"/>
              </a:ext>
            </a:extLst>
          </p:cNvPr>
          <p:cNvSpPr txBox="1">
            <a:spLocks/>
          </p:cNvSpPr>
          <p:nvPr/>
        </p:nvSpPr>
        <p:spPr bwMode="auto">
          <a:xfrm>
            <a:off x="1908175" y="4724400"/>
            <a:ext cx="51117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lang="en-US" altLang="zh-CN" sz="2000" b="1" kern="0" dirty="0" err="1">
                <a:latin typeface="+mn-lt"/>
                <a:ea typeface="+mn-ea"/>
              </a:rPr>
              <a:t>Field_name</a:t>
            </a:r>
            <a:r>
              <a:rPr lang="en-US" altLang="zh-CN" sz="2000" b="1" kern="0" dirty="0">
                <a:latin typeface="+mn-lt"/>
                <a:ea typeface="+mn-ea"/>
              </a:rPr>
              <a:t> = STR AND </a:t>
            </a:r>
            <a:r>
              <a:rPr lang="en-US" altLang="zh-CN" sz="2000" b="1" kern="0" dirty="0" err="1">
                <a:solidFill>
                  <a:srgbClr val="000000"/>
                </a:solidFill>
                <a:latin typeface="Times New Roman"/>
                <a:ea typeface="宋体"/>
              </a:rPr>
              <a:t>Field_name</a:t>
            </a:r>
            <a:r>
              <a:rPr lang="en-US" altLang="zh-CN" sz="2000" b="1" kern="0" dirty="0">
                <a:solidFill>
                  <a:srgbClr val="000000"/>
                </a:solidFill>
                <a:latin typeface="Times New Roman"/>
                <a:ea typeface="宋体"/>
              </a:rPr>
              <a:t> = STR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5C3E9B2A-64A8-4D68-BF32-B7534BB3A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</a:p>
        </p:txBody>
      </p:sp>
      <p:sp>
        <p:nvSpPr>
          <p:cNvPr id="23555" name="下箭头 7">
            <a:extLst>
              <a:ext uri="{FF2B5EF4-FFF2-40B4-BE49-F238E27FC236}">
                <a16:creationId xmlns:a16="http://schemas.microsoft.com/office/drawing/2014/main" id="{755C488D-FE12-44BD-A9D7-8F1BC1A27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2BB7FFF-4F87-44BB-88CB-A69DDD0CF35B}"/>
              </a:ext>
            </a:extLst>
          </p:cNvPr>
          <p:cNvSpPr txBox="1">
            <a:spLocks/>
          </p:cNvSpPr>
          <p:nvPr/>
        </p:nvSpPr>
        <p:spPr bwMode="auto">
          <a:xfrm>
            <a:off x="1908175" y="1844675"/>
            <a:ext cx="51117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lang="en-US" altLang="zh-CN" sz="2000" b="1" kern="0" dirty="0" err="1">
                <a:latin typeface="+mn-lt"/>
                <a:ea typeface="+mn-ea"/>
              </a:rPr>
              <a:t>Field_name</a:t>
            </a:r>
            <a:r>
              <a:rPr lang="en-US" altLang="zh-CN" sz="2000" b="1" kern="0" dirty="0">
                <a:latin typeface="+mn-lt"/>
                <a:ea typeface="+mn-ea"/>
              </a:rPr>
              <a:t> = STR AND </a:t>
            </a:r>
            <a:r>
              <a:rPr lang="en-US" altLang="zh-CN" sz="2000" b="1" kern="0" dirty="0" err="1">
                <a:solidFill>
                  <a:srgbClr val="000000"/>
                </a:solidFill>
                <a:latin typeface="Times New Roman"/>
                <a:ea typeface="宋体"/>
              </a:rPr>
              <a:t>Field_name</a:t>
            </a:r>
            <a:r>
              <a:rPr lang="en-US" altLang="zh-CN" sz="2000" b="1" kern="0" dirty="0">
                <a:solidFill>
                  <a:srgbClr val="000000"/>
                </a:solidFill>
                <a:latin typeface="Times New Roman"/>
                <a:ea typeface="宋体"/>
              </a:rPr>
              <a:t> = STR</a:t>
            </a:r>
            <a:endParaRPr lang="zh-CN" altLang="en-US" sz="2000" b="1" kern="0" dirty="0">
              <a:latin typeface="+mn-lt"/>
              <a:ea typeface="+mn-ea"/>
            </a:endParaRPr>
          </a:p>
        </p:txBody>
      </p:sp>
      <p:grpSp>
        <p:nvGrpSpPr>
          <p:cNvPr id="21509" name="组合 30">
            <a:extLst>
              <a:ext uri="{FF2B5EF4-FFF2-40B4-BE49-F238E27FC236}">
                <a16:creationId xmlns:a16="http://schemas.microsoft.com/office/drawing/2014/main" id="{2AB80D32-E7AD-49C9-9800-708F7106D21D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4581525"/>
            <a:ext cx="4464050" cy="1243013"/>
            <a:chOff x="2339753" y="4581525"/>
            <a:chExt cx="4464495" cy="1242960"/>
          </a:xfrm>
        </p:grpSpPr>
        <p:sp>
          <p:nvSpPr>
            <p:cNvPr id="23558" name="Text Box 81">
              <a:extLst>
                <a:ext uri="{FF2B5EF4-FFF2-40B4-BE49-F238E27FC236}">
                  <a16:creationId xmlns:a16="http://schemas.microsoft.com/office/drawing/2014/main" id="{EAFD932B-3D95-4094-B195-210BBE331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3" y="5424375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3559" name="Text Box 83">
              <a:extLst>
                <a:ext uri="{FF2B5EF4-FFF2-40B4-BE49-F238E27FC236}">
                  <a16:creationId xmlns:a16="http://schemas.microsoft.com/office/drawing/2014/main" id="{165E15DC-516B-4379-933A-B34A604DF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134" y="5085293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3560" name="Text Box 84">
              <a:extLst>
                <a:ext uri="{FF2B5EF4-FFF2-40B4-BE49-F238E27FC236}">
                  <a16:creationId xmlns:a16="http://schemas.microsoft.com/office/drawing/2014/main" id="{E11AF62B-D951-45A1-BF26-630C8C9B0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630" y="5424375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3561" name="Line 90">
              <a:extLst>
                <a:ext uri="{FF2B5EF4-FFF2-40B4-BE49-F238E27FC236}">
                  <a16:creationId xmlns:a16="http://schemas.microsoft.com/office/drawing/2014/main" id="{70B2A658-6F30-45D6-AA42-924D8388D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419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2" name="Line 90">
              <a:extLst>
                <a:ext uri="{FF2B5EF4-FFF2-40B4-BE49-F238E27FC236}">
                  <a16:creationId xmlns:a16="http://schemas.microsoft.com/office/drawing/2014/main" id="{480189A1-5353-4E11-B8C7-202176550B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361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3" name="Text Box 83">
              <a:extLst>
                <a:ext uri="{FF2B5EF4-FFF2-40B4-BE49-F238E27FC236}">
                  <a16:creationId xmlns:a16="http://schemas.microsoft.com/office/drawing/2014/main" id="{3A62A265-4363-4E1A-8685-0234E5576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4581525"/>
              <a:ext cx="863900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AND</a:t>
              </a:r>
            </a:p>
          </p:txBody>
        </p:sp>
        <p:sp>
          <p:nvSpPr>
            <p:cNvPr id="23564" name="Line 90">
              <a:extLst>
                <a:ext uri="{FF2B5EF4-FFF2-40B4-BE49-F238E27FC236}">
                  <a16:creationId xmlns:a16="http://schemas.microsoft.com/office/drawing/2014/main" id="{5CC19B50-4742-4FB8-A03F-B92CD60CC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536" y="4869160"/>
              <a:ext cx="675464" cy="360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5" name="Line 90">
              <a:extLst>
                <a:ext uri="{FF2B5EF4-FFF2-40B4-BE49-F238E27FC236}">
                  <a16:creationId xmlns:a16="http://schemas.microsoft.com/office/drawing/2014/main" id="{E1448AA4-BD2A-4CDC-8AF7-264121F7C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0072" y="4869160"/>
              <a:ext cx="648072" cy="360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6" name="Text Box 81">
              <a:extLst>
                <a:ext uri="{FF2B5EF4-FFF2-40B4-BE49-F238E27FC236}">
                  <a16:creationId xmlns:a16="http://schemas.microsoft.com/office/drawing/2014/main" id="{575CA14B-7A73-4DF3-A757-2434ACFD7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548" y="5405154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3567" name="Text Box 83">
              <a:extLst>
                <a:ext uri="{FF2B5EF4-FFF2-40B4-BE49-F238E27FC236}">
                  <a16:creationId xmlns:a16="http://schemas.microsoft.com/office/drawing/2014/main" id="{7D05A8D7-AA67-424F-8D47-003A73293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929" y="5066072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3568" name="Text Box 84">
              <a:extLst>
                <a:ext uri="{FF2B5EF4-FFF2-40B4-BE49-F238E27FC236}">
                  <a16:creationId xmlns:a16="http://schemas.microsoft.com/office/drawing/2014/main" id="{9105043A-F20E-406F-9568-0EBFEBF70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3425" y="5405154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3569" name="Line 90">
              <a:extLst>
                <a:ext uri="{FF2B5EF4-FFF2-40B4-BE49-F238E27FC236}">
                  <a16:creationId xmlns:a16="http://schemas.microsoft.com/office/drawing/2014/main" id="{A275A047-45BD-4DCE-83A3-27DF563FB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5214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0" name="Line 90">
              <a:extLst>
                <a:ext uri="{FF2B5EF4-FFF2-40B4-BE49-F238E27FC236}">
                  <a16:creationId xmlns:a16="http://schemas.microsoft.com/office/drawing/2014/main" id="{D8444DE9-3502-418F-AB94-67A8F211EE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9156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25340-86CA-46B4-87F3-1EE32752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9C39D-2E4A-4A1C-A214-3C90CF4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能力获取：了解编译器各阶段的功能，具备使用编译器工具生成中间阶段输出的能力，特别是熟悉中间代码</a:t>
            </a:r>
            <a:endParaRPr lang="en-US" altLang="zh-CN" dirty="0"/>
          </a:p>
          <a:p>
            <a:pPr lvl="1"/>
            <a:r>
              <a:rPr lang="zh-CN" altLang="en-US" dirty="0"/>
              <a:t>程序编译与自然语言翻译的对比</a:t>
            </a:r>
            <a:endParaRPr lang="en-US" altLang="zh-CN" dirty="0"/>
          </a:p>
          <a:p>
            <a:pPr lvl="1"/>
            <a:r>
              <a:rPr lang="zh-CN" altLang="en-US" dirty="0"/>
              <a:t>分析</a:t>
            </a:r>
            <a:r>
              <a:rPr lang="en-US" altLang="zh-CN" dirty="0"/>
              <a:t>—</a:t>
            </a:r>
            <a:r>
              <a:rPr lang="zh-CN" altLang="en-US" dirty="0"/>
              <a:t>综合模型</a:t>
            </a:r>
            <a:endParaRPr lang="en-US" altLang="zh-CN" dirty="0"/>
          </a:p>
          <a:p>
            <a:pPr lvl="1"/>
            <a:r>
              <a:rPr lang="zh-CN" altLang="en-US" dirty="0"/>
              <a:t>六个阶段的功能</a:t>
            </a:r>
            <a:endParaRPr lang="en-US" altLang="zh-CN" dirty="0"/>
          </a:p>
          <a:p>
            <a:pPr lvl="1"/>
            <a:r>
              <a:rPr lang="zh-CN" altLang="en-US" dirty="0"/>
              <a:t>编程语言和编译技术的发展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615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8D473E54-F64A-4AC7-AF2C-67468D6B9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语义分析</a:t>
            </a:r>
          </a:p>
        </p:txBody>
      </p:sp>
      <p:sp>
        <p:nvSpPr>
          <p:cNvPr id="24579" name="下箭头 7">
            <a:extLst>
              <a:ext uri="{FF2B5EF4-FFF2-40B4-BE49-F238E27FC236}">
                <a16:creationId xmlns:a16="http://schemas.microsoft.com/office/drawing/2014/main" id="{D7DDDC3B-4A74-4C61-8A4E-346F2AEE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24580" name="组合 31">
            <a:extLst>
              <a:ext uri="{FF2B5EF4-FFF2-40B4-BE49-F238E27FC236}">
                <a16:creationId xmlns:a16="http://schemas.microsoft.com/office/drawing/2014/main" id="{2FC246F2-2411-4C33-9110-73054B30740E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4581525"/>
            <a:ext cx="4464050" cy="1243013"/>
            <a:chOff x="2339753" y="4581525"/>
            <a:chExt cx="4464495" cy="1242960"/>
          </a:xfrm>
        </p:grpSpPr>
        <p:sp>
          <p:nvSpPr>
            <p:cNvPr id="24595" name="Text Box 81">
              <a:extLst>
                <a:ext uri="{FF2B5EF4-FFF2-40B4-BE49-F238E27FC236}">
                  <a16:creationId xmlns:a16="http://schemas.microsoft.com/office/drawing/2014/main" id="{7779020A-C2F9-4694-976A-684891B63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3" y="5424375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4596" name="Text Box 83">
              <a:extLst>
                <a:ext uri="{FF2B5EF4-FFF2-40B4-BE49-F238E27FC236}">
                  <a16:creationId xmlns:a16="http://schemas.microsoft.com/office/drawing/2014/main" id="{B9A6D1F0-EF01-4D6D-9E67-69012BCE0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134" y="5085293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4597" name="Text Box 84">
              <a:extLst>
                <a:ext uri="{FF2B5EF4-FFF2-40B4-BE49-F238E27FC236}">
                  <a16:creationId xmlns:a16="http://schemas.microsoft.com/office/drawing/2014/main" id="{61C236D1-3DF0-49AF-96BE-E9D531859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630" y="5424375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4598" name="Line 90">
              <a:extLst>
                <a:ext uri="{FF2B5EF4-FFF2-40B4-BE49-F238E27FC236}">
                  <a16:creationId xmlns:a16="http://schemas.microsoft.com/office/drawing/2014/main" id="{3E878146-97A5-439E-B8E0-A1AF59237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419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Line 90">
              <a:extLst>
                <a:ext uri="{FF2B5EF4-FFF2-40B4-BE49-F238E27FC236}">
                  <a16:creationId xmlns:a16="http://schemas.microsoft.com/office/drawing/2014/main" id="{6627FC6F-FE97-4076-BE6A-CB0CB7FD5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361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Text Box 83">
              <a:extLst>
                <a:ext uri="{FF2B5EF4-FFF2-40B4-BE49-F238E27FC236}">
                  <a16:creationId xmlns:a16="http://schemas.microsoft.com/office/drawing/2014/main" id="{5368999C-96A6-400A-B05B-383B42AC2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4581525"/>
              <a:ext cx="863900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AND</a:t>
              </a:r>
            </a:p>
          </p:txBody>
        </p:sp>
        <p:sp>
          <p:nvSpPr>
            <p:cNvPr id="24601" name="Line 90">
              <a:extLst>
                <a:ext uri="{FF2B5EF4-FFF2-40B4-BE49-F238E27FC236}">
                  <a16:creationId xmlns:a16="http://schemas.microsoft.com/office/drawing/2014/main" id="{4C329BC8-CDEA-44C7-85B2-192CD86B7E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536" y="4869160"/>
              <a:ext cx="675464" cy="360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Line 90">
              <a:extLst>
                <a:ext uri="{FF2B5EF4-FFF2-40B4-BE49-F238E27FC236}">
                  <a16:creationId xmlns:a16="http://schemas.microsoft.com/office/drawing/2014/main" id="{7E96A92B-2CBF-4E58-8278-9C37B95BD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0072" y="4869160"/>
              <a:ext cx="648072" cy="360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Text Box 81">
              <a:extLst>
                <a:ext uri="{FF2B5EF4-FFF2-40B4-BE49-F238E27FC236}">
                  <a16:creationId xmlns:a16="http://schemas.microsoft.com/office/drawing/2014/main" id="{532FACEC-0ED5-4AC0-B02C-7B71FDABC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548" y="5405154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4604" name="Text Box 83">
              <a:extLst>
                <a:ext uri="{FF2B5EF4-FFF2-40B4-BE49-F238E27FC236}">
                  <a16:creationId xmlns:a16="http://schemas.microsoft.com/office/drawing/2014/main" id="{B19893DD-20A8-48CB-9B74-3B48F7DA7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929" y="5066072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4605" name="Text Box 84">
              <a:extLst>
                <a:ext uri="{FF2B5EF4-FFF2-40B4-BE49-F238E27FC236}">
                  <a16:creationId xmlns:a16="http://schemas.microsoft.com/office/drawing/2014/main" id="{4A2BDA07-5D63-40D1-BB9D-8BA37BC2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3425" y="5405154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4606" name="Line 90">
              <a:extLst>
                <a:ext uri="{FF2B5EF4-FFF2-40B4-BE49-F238E27FC236}">
                  <a16:creationId xmlns:a16="http://schemas.microsoft.com/office/drawing/2014/main" id="{DDA36E84-3623-4E66-B96D-785E610D15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5214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7" name="Line 90">
              <a:extLst>
                <a:ext uri="{FF2B5EF4-FFF2-40B4-BE49-F238E27FC236}">
                  <a16:creationId xmlns:a16="http://schemas.microsoft.com/office/drawing/2014/main" id="{A19BCBF2-6A0C-4655-AB56-CA01BC04C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9156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581" name="组合 45">
            <a:extLst>
              <a:ext uri="{FF2B5EF4-FFF2-40B4-BE49-F238E27FC236}">
                <a16:creationId xmlns:a16="http://schemas.microsoft.com/office/drawing/2014/main" id="{2FC6715C-1D8C-4743-84BC-49692690069F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538288"/>
            <a:ext cx="4464050" cy="1243012"/>
            <a:chOff x="2339753" y="4581525"/>
            <a:chExt cx="4464495" cy="1242960"/>
          </a:xfrm>
        </p:grpSpPr>
        <p:sp>
          <p:nvSpPr>
            <p:cNvPr id="24582" name="Text Box 81">
              <a:extLst>
                <a:ext uri="{FF2B5EF4-FFF2-40B4-BE49-F238E27FC236}">
                  <a16:creationId xmlns:a16="http://schemas.microsoft.com/office/drawing/2014/main" id="{16DE416A-2829-406A-BC87-3ED6A0FD5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3" y="5424375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4583" name="Text Box 83">
              <a:extLst>
                <a:ext uri="{FF2B5EF4-FFF2-40B4-BE49-F238E27FC236}">
                  <a16:creationId xmlns:a16="http://schemas.microsoft.com/office/drawing/2014/main" id="{08DAE90E-F007-4C28-B9D9-0929094D0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134" y="5085293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4584" name="Text Box 84">
              <a:extLst>
                <a:ext uri="{FF2B5EF4-FFF2-40B4-BE49-F238E27FC236}">
                  <a16:creationId xmlns:a16="http://schemas.microsoft.com/office/drawing/2014/main" id="{DF7D4ACB-80D8-4F94-9FC4-852369818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630" y="5424375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4585" name="Line 90">
              <a:extLst>
                <a:ext uri="{FF2B5EF4-FFF2-40B4-BE49-F238E27FC236}">
                  <a16:creationId xmlns:a16="http://schemas.microsoft.com/office/drawing/2014/main" id="{433E93BC-8F47-4640-B0F0-335B0BD0C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419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6" name="Line 90">
              <a:extLst>
                <a:ext uri="{FF2B5EF4-FFF2-40B4-BE49-F238E27FC236}">
                  <a16:creationId xmlns:a16="http://schemas.microsoft.com/office/drawing/2014/main" id="{01B2AFD9-BA6F-4175-9FF8-3054D0308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361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7" name="Text Box 83">
              <a:extLst>
                <a:ext uri="{FF2B5EF4-FFF2-40B4-BE49-F238E27FC236}">
                  <a16:creationId xmlns:a16="http://schemas.microsoft.com/office/drawing/2014/main" id="{5CC183BD-BEB7-4BCE-912C-B2F63B27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4581525"/>
              <a:ext cx="863900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AND</a:t>
              </a:r>
            </a:p>
          </p:txBody>
        </p:sp>
        <p:sp>
          <p:nvSpPr>
            <p:cNvPr id="24588" name="Line 90">
              <a:extLst>
                <a:ext uri="{FF2B5EF4-FFF2-40B4-BE49-F238E27FC236}">
                  <a16:creationId xmlns:a16="http://schemas.microsoft.com/office/drawing/2014/main" id="{0E5B60B0-5A88-400F-9666-BB4DCA79B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536" y="4869160"/>
              <a:ext cx="675464" cy="360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9" name="Line 90">
              <a:extLst>
                <a:ext uri="{FF2B5EF4-FFF2-40B4-BE49-F238E27FC236}">
                  <a16:creationId xmlns:a16="http://schemas.microsoft.com/office/drawing/2014/main" id="{E8FB087E-B2B6-477C-906E-A15160BF0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0072" y="4869160"/>
              <a:ext cx="648072" cy="360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0" name="Text Box 81">
              <a:extLst>
                <a:ext uri="{FF2B5EF4-FFF2-40B4-BE49-F238E27FC236}">
                  <a16:creationId xmlns:a16="http://schemas.microsoft.com/office/drawing/2014/main" id="{D9607981-9760-44A0-B472-262C03799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548" y="5405154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4591" name="Text Box 83">
              <a:extLst>
                <a:ext uri="{FF2B5EF4-FFF2-40B4-BE49-F238E27FC236}">
                  <a16:creationId xmlns:a16="http://schemas.microsoft.com/office/drawing/2014/main" id="{4FE5CB01-BF3C-479E-85E1-75E0C2420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929" y="5066072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4592" name="Text Box 84">
              <a:extLst>
                <a:ext uri="{FF2B5EF4-FFF2-40B4-BE49-F238E27FC236}">
                  <a16:creationId xmlns:a16="http://schemas.microsoft.com/office/drawing/2014/main" id="{CC9D3388-8F0B-47ED-B629-904936867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3425" y="5405154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4593" name="Line 90">
              <a:extLst>
                <a:ext uri="{FF2B5EF4-FFF2-40B4-BE49-F238E27FC236}">
                  <a16:creationId xmlns:a16="http://schemas.microsoft.com/office/drawing/2014/main" id="{7606C8EF-72FC-4188-BFB5-62F851905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5214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4" name="Line 90">
              <a:extLst>
                <a:ext uri="{FF2B5EF4-FFF2-40B4-BE49-F238E27FC236}">
                  <a16:creationId xmlns:a16="http://schemas.microsoft.com/office/drawing/2014/main" id="{F70DDA61-4E4D-414E-B31B-D44334A48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9156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75221ABF-AF55-4DAD-AA05-2DD50F3C1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数据库管理程序执行查询</a:t>
            </a:r>
          </a:p>
        </p:txBody>
      </p:sp>
      <p:sp>
        <p:nvSpPr>
          <p:cNvPr id="25603" name="下箭头 7">
            <a:extLst>
              <a:ext uri="{FF2B5EF4-FFF2-40B4-BE49-F238E27FC236}">
                <a16:creationId xmlns:a16="http://schemas.microsoft.com/office/drawing/2014/main" id="{72618AD5-BFEF-4673-B308-AF06AC03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2781300"/>
            <a:ext cx="287337" cy="1295400"/>
          </a:xfrm>
          <a:prstGeom prst="down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F056DFD5-73D1-4ACA-8EF8-C899FC01BC9D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4724400"/>
          <a:ext cx="7848600" cy="1189038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ID#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Model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Year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Color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Dealer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Price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6734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White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OR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4395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Civic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2001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Red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CA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$17,000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634" name="组合 18">
            <a:extLst>
              <a:ext uri="{FF2B5EF4-FFF2-40B4-BE49-F238E27FC236}">
                <a16:creationId xmlns:a16="http://schemas.microsoft.com/office/drawing/2014/main" id="{3268E934-DD4C-4C62-8374-9BE171490E73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538288"/>
            <a:ext cx="4464050" cy="1243012"/>
            <a:chOff x="2339753" y="4581525"/>
            <a:chExt cx="4464495" cy="1242960"/>
          </a:xfrm>
        </p:grpSpPr>
        <p:sp>
          <p:nvSpPr>
            <p:cNvPr id="25635" name="Text Box 81">
              <a:extLst>
                <a:ext uri="{FF2B5EF4-FFF2-40B4-BE49-F238E27FC236}">
                  <a16:creationId xmlns:a16="http://schemas.microsoft.com/office/drawing/2014/main" id="{E3BF483B-6D9F-4CAB-9AC8-D58A4C47C1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3" y="5424375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5636" name="Text Box 83">
              <a:extLst>
                <a:ext uri="{FF2B5EF4-FFF2-40B4-BE49-F238E27FC236}">
                  <a16:creationId xmlns:a16="http://schemas.microsoft.com/office/drawing/2014/main" id="{303380F4-8715-46F1-A801-705776379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134" y="5085293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5637" name="Text Box 84">
              <a:extLst>
                <a:ext uri="{FF2B5EF4-FFF2-40B4-BE49-F238E27FC236}">
                  <a16:creationId xmlns:a16="http://schemas.microsoft.com/office/drawing/2014/main" id="{6E9F47E5-9872-48F5-A412-E868BDA28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630" y="5424375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5638" name="Line 90">
              <a:extLst>
                <a:ext uri="{FF2B5EF4-FFF2-40B4-BE49-F238E27FC236}">
                  <a16:creationId xmlns:a16="http://schemas.microsoft.com/office/drawing/2014/main" id="{BAE3D96D-A989-48EB-9B85-15E88A6D7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419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9" name="Line 90">
              <a:extLst>
                <a:ext uri="{FF2B5EF4-FFF2-40B4-BE49-F238E27FC236}">
                  <a16:creationId xmlns:a16="http://schemas.microsoft.com/office/drawing/2014/main" id="{C539C31E-31C5-4691-AFA0-8EA2953E7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361" y="5373161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0" name="Text Box 83">
              <a:extLst>
                <a:ext uri="{FF2B5EF4-FFF2-40B4-BE49-F238E27FC236}">
                  <a16:creationId xmlns:a16="http://schemas.microsoft.com/office/drawing/2014/main" id="{097BAD38-EC46-467D-AE1B-72B9D4A7C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4581525"/>
              <a:ext cx="863900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AND</a:t>
              </a:r>
            </a:p>
          </p:txBody>
        </p:sp>
        <p:sp>
          <p:nvSpPr>
            <p:cNvPr id="25641" name="Line 90">
              <a:extLst>
                <a:ext uri="{FF2B5EF4-FFF2-40B4-BE49-F238E27FC236}">
                  <a16:creationId xmlns:a16="http://schemas.microsoft.com/office/drawing/2014/main" id="{BC5D9768-79DF-4AC7-829B-A7E9049F06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536" y="4869160"/>
              <a:ext cx="675464" cy="360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2" name="Line 90">
              <a:extLst>
                <a:ext uri="{FF2B5EF4-FFF2-40B4-BE49-F238E27FC236}">
                  <a16:creationId xmlns:a16="http://schemas.microsoft.com/office/drawing/2014/main" id="{861E48C3-36C6-4D2A-AF7B-78A665D33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0072" y="4869160"/>
              <a:ext cx="648072" cy="360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3" name="Text Box 81">
              <a:extLst>
                <a:ext uri="{FF2B5EF4-FFF2-40B4-BE49-F238E27FC236}">
                  <a16:creationId xmlns:a16="http://schemas.microsoft.com/office/drawing/2014/main" id="{22DD264F-F366-4E1E-97FE-64D5DDB12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7548" y="5405154"/>
              <a:ext cx="1574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Field_name</a:t>
              </a:r>
            </a:p>
          </p:txBody>
        </p:sp>
        <p:sp>
          <p:nvSpPr>
            <p:cNvPr id="25644" name="Text Box 83">
              <a:extLst>
                <a:ext uri="{FF2B5EF4-FFF2-40B4-BE49-F238E27FC236}">
                  <a16:creationId xmlns:a16="http://schemas.microsoft.com/office/drawing/2014/main" id="{03B2A802-7337-4E82-981C-916BB079B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929" y="5066072"/>
              <a:ext cx="609462" cy="4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=</a:t>
              </a:r>
            </a:p>
          </p:txBody>
        </p:sp>
        <p:sp>
          <p:nvSpPr>
            <p:cNvPr id="25645" name="Text Box 84">
              <a:extLst>
                <a:ext uri="{FF2B5EF4-FFF2-40B4-BE49-F238E27FC236}">
                  <a16:creationId xmlns:a16="http://schemas.microsoft.com/office/drawing/2014/main" id="{F3952887-45D1-4BBE-943E-ACC63EA49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3425" y="5405154"/>
              <a:ext cx="780823" cy="399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STR</a:t>
              </a:r>
            </a:p>
          </p:txBody>
        </p:sp>
        <p:sp>
          <p:nvSpPr>
            <p:cNvPr id="25646" name="Line 90">
              <a:extLst>
                <a:ext uri="{FF2B5EF4-FFF2-40B4-BE49-F238E27FC236}">
                  <a16:creationId xmlns:a16="http://schemas.microsoft.com/office/drawing/2014/main" id="{8D9A4BD3-7169-457B-A7EE-105499C9B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45214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47" name="Line 90">
              <a:extLst>
                <a:ext uri="{FF2B5EF4-FFF2-40B4-BE49-F238E27FC236}">
                  <a16:creationId xmlns:a16="http://schemas.microsoft.com/office/drawing/2014/main" id="{D6825054-2DEC-432F-A761-76DC4B85A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9156" y="5353940"/>
              <a:ext cx="234227" cy="1439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86F02E7-4C57-4B97-B779-3260CC091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1.1 </a:t>
            </a:r>
            <a:r>
              <a:rPr lang="zh-CN" altLang="en-US"/>
              <a:t>编译器</a:t>
            </a:r>
          </a:p>
        </p:txBody>
      </p:sp>
      <p:grpSp>
        <p:nvGrpSpPr>
          <p:cNvPr id="26627" name="Group 4">
            <a:extLst>
              <a:ext uri="{FF2B5EF4-FFF2-40B4-BE49-F238E27FC236}">
                <a16:creationId xmlns:a16="http://schemas.microsoft.com/office/drawing/2014/main" id="{4FCBC291-7E55-4D34-B909-83F9EA2522C1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2133600"/>
            <a:ext cx="6096000" cy="2378075"/>
            <a:chOff x="336" y="2824"/>
            <a:chExt cx="3840" cy="1498"/>
          </a:xfrm>
        </p:grpSpPr>
        <p:grpSp>
          <p:nvGrpSpPr>
            <p:cNvPr id="26629" name="Group 5">
              <a:extLst>
                <a:ext uri="{FF2B5EF4-FFF2-40B4-BE49-F238E27FC236}">
                  <a16:creationId xmlns:a16="http://schemas.microsoft.com/office/drawing/2014/main" id="{B8E2639F-7D9F-4D4B-9C87-FE7016237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824"/>
              <a:ext cx="3840" cy="1066"/>
              <a:chOff x="336" y="4080"/>
              <a:chExt cx="3840" cy="1066"/>
            </a:xfrm>
          </p:grpSpPr>
          <p:grpSp>
            <p:nvGrpSpPr>
              <p:cNvPr id="26636" name="Group 6">
                <a:extLst>
                  <a:ext uri="{FF2B5EF4-FFF2-40B4-BE49-F238E27FC236}">
                    <a16:creationId xmlns:a16="http://schemas.microsoft.com/office/drawing/2014/main" id="{29BCCB98-23C4-414B-B24B-2FAC6FA4C0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6" y="4080"/>
                <a:ext cx="1248" cy="576"/>
                <a:chOff x="1584" y="4320"/>
                <a:chExt cx="1248" cy="576"/>
              </a:xfrm>
            </p:grpSpPr>
            <p:sp>
              <p:nvSpPr>
                <p:cNvPr id="26643" name="Rectangle 7">
                  <a:extLst>
                    <a:ext uri="{FF2B5EF4-FFF2-40B4-BE49-F238E27FC236}">
                      <a16:creationId xmlns:a16="http://schemas.microsoft.com/office/drawing/2014/main" id="{F9FEFE7B-FAFC-4F31-9998-E824D056A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4320"/>
                  <a:ext cx="1248" cy="5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26644" name="Text Box 8">
                  <a:extLst>
                    <a:ext uri="{FF2B5EF4-FFF2-40B4-BE49-F238E27FC236}">
                      <a16:creationId xmlns:a16="http://schemas.microsoft.com/office/drawing/2014/main" id="{3F042D50-2A48-4B4E-AAB0-9EF1D10C41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4416"/>
                  <a:ext cx="100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3300"/>
                    </a:buClr>
                    <a:buSzPct val="75000"/>
                    <a:buFont typeface="Wingdings" panose="05000000000000000000" pitchFamily="2" charset="2"/>
                    <a:buChar char="m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folHlink"/>
                    </a:buClr>
                    <a:buSzPct val="69000"/>
                    <a:buFont typeface="Wingdings" panose="05000000000000000000" pitchFamily="2" charset="2"/>
                    <a:buChar char="q"/>
                    <a:defRPr kumimoji="1" sz="2800">
                      <a:solidFill>
                        <a:srgbClr val="3333C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3300"/>
                    </a:buClr>
                    <a:buFont typeface="Wingdings" panose="05000000000000000000" pitchFamily="2" charset="2"/>
                    <a:buChar char="Ø"/>
                    <a:defRPr kumimoji="1" sz="24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400" b="1"/>
                    <a:t>Compiler</a:t>
                  </a:r>
                </a:p>
              </p:txBody>
            </p:sp>
          </p:grpSp>
          <p:sp>
            <p:nvSpPr>
              <p:cNvPr id="26637" name="Text Box 9">
                <a:extLst>
                  <a:ext uri="{FF2B5EF4-FFF2-40B4-BE49-F238E27FC236}">
                    <a16:creationId xmlns:a16="http://schemas.microsoft.com/office/drawing/2014/main" id="{DBCD703F-4B62-4245-A184-911168D315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4080"/>
                <a:ext cx="1008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00CC00"/>
                    </a:solidFill>
                  </a:rPr>
                  <a:t>Source</a:t>
                </a:r>
                <a:r>
                  <a:rPr kumimoji="0" lang="en-US" altLang="zh-CN" sz="2400" b="1">
                    <a:solidFill>
                      <a:srgbClr val="00CC00"/>
                    </a:solidFill>
                  </a:rPr>
                  <a:t> </a:t>
                </a:r>
                <a:r>
                  <a:rPr kumimoji="0" lang="en-US" altLang="zh-CN" sz="2000" b="1">
                    <a:solidFill>
                      <a:srgbClr val="00CC00"/>
                    </a:solidFill>
                  </a:rPr>
                  <a:t>program</a:t>
                </a:r>
                <a:endParaRPr kumimoji="0" lang="en-US" altLang="zh-CN" sz="2400" b="1"/>
              </a:p>
            </p:txBody>
          </p:sp>
          <p:sp>
            <p:nvSpPr>
              <p:cNvPr id="26638" name="Line 10">
                <a:extLst>
                  <a:ext uri="{FF2B5EF4-FFF2-40B4-BE49-F238E27FC236}">
                    <a16:creationId xmlns:a16="http://schemas.microsoft.com/office/drawing/2014/main" id="{5E9C35B0-C61B-4977-BD1C-327518B1C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436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9" name="Text Box 11">
                <a:extLst>
                  <a:ext uri="{FF2B5EF4-FFF2-40B4-BE49-F238E27FC236}">
                    <a16:creationId xmlns:a16="http://schemas.microsoft.com/office/drawing/2014/main" id="{5F18DA81-2471-4321-B6BA-A7CDB82057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8" y="4080"/>
                <a:ext cx="100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FF5050"/>
                    </a:solidFill>
                  </a:rPr>
                  <a:t>Target Program</a:t>
                </a:r>
                <a:endParaRPr kumimoji="0" lang="en-US" altLang="zh-CN" sz="2400" b="1">
                  <a:solidFill>
                    <a:srgbClr val="FF5050"/>
                  </a:solidFill>
                </a:endParaRPr>
              </a:p>
            </p:txBody>
          </p:sp>
          <p:sp>
            <p:nvSpPr>
              <p:cNvPr id="26640" name="Line 12">
                <a:extLst>
                  <a:ext uri="{FF2B5EF4-FFF2-40B4-BE49-F238E27FC236}">
                    <a16:creationId xmlns:a16="http://schemas.microsoft.com/office/drawing/2014/main" id="{D171BFCD-0CEC-4937-927A-D141315F3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436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41" name="Text Box 13">
                <a:extLst>
                  <a:ext uri="{FF2B5EF4-FFF2-40B4-BE49-F238E27FC236}">
                    <a16:creationId xmlns:a16="http://schemas.microsoft.com/office/drawing/2014/main" id="{20B44F5A-CE1F-4EC9-BE1A-3CBBFCF9EC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896"/>
                <a:ext cx="15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/>
                  <a:t>Error messages</a:t>
                </a:r>
                <a:endParaRPr kumimoji="0" lang="en-US" altLang="zh-CN" sz="2400" b="1"/>
              </a:p>
            </p:txBody>
          </p:sp>
          <p:sp>
            <p:nvSpPr>
              <p:cNvPr id="26642" name="Line 14">
                <a:extLst>
                  <a:ext uri="{FF2B5EF4-FFF2-40B4-BE49-F238E27FC236}">
                    <a16:creationId xmlns:a16="http://schemas.microsoft.com/office/drawing/2014/main" id="{B9ED6848-DED9-4E7A-8ACE-2440CC0CB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465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630" name="Group 15">
              <a:extLst>
                <a:ext uri="{FF2B5EF4-FFF2-40B4-BE49-F238E27FC236}">
                  <a16:creationId xmlns:a16="http://schemas.microsoft.com/office/drawing/2014/main" id="{A8385896-6E32-4EF3-BF2D-10F476786D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3400"/>
              <a:ext cx="2784" cy="922"/>
              <a:chOff x="720" y="4464"/>
              <a:chExt cx="2784" cy="922"/>
            </a:xfrm>
          </p:grpSpPr>
          <p:sp>
            <p:nvSpPr>
              <p:cNvPr id="26631" name="Text Box 16">
                <a:extLst>
                  <a:ext uri="{FF2B5EF4-FFF2-40B4-BE49-F238E27FC236}">
                    <a16:creationId xmlns:a16="http://schemas.microsoft.com/office/drawing/2014/main" id="{02C38644-1F7C-4344-856C-FF86DA457F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5136"/>
                <a:ext cx="16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000" b="1">
                    <a:solidFill>
                      <a:srgbClr val="0066FF"/>
                    </a:solidFill>
                  </a:rPr>
                  <a:t>Diverse &amp; Varied</a:t>
                </a:r>
              </a:p>
            </p:txBody>
          </p:sp>
          <p:sp>
            <p:nvSpPr>
              <p:cNvPr id="26632" name="Line 17">
                <a:extLst>
                  <a:ext uri="{FF2B5EF4-FFF2-40B4-BE49-F238E27FC236}">
                    <a16:creationId xmlns:a16="http://schemas.microsoft.com/office/drawing/2014/main" id="{C713751E-C449-421F-AAED-FBE904E99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528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3" name="Line 18">
                <a:extLst>
                  <a:ext uri="{FF2B5EF4-FFF2-40B4-BE49-F238E27FC236}">
                    <a16:creationId xmlns:a16="http://schemas.microsoft.com/office/drawing/2014/main" id="{CF552C8A-7B09-46F6-A4DE-CACF3A8502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4464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4" name="Line 19">
                <a:extLst>
                  <a:ext uri="{FF2B5EF4-FFF2-40B4-BE49-F238E27FC236}">
                    <a16:creationId xmlns:a16="http://schemas.microsoft.com/office/drawing/2014/main" id="{9A1BF639-F00A-4593-B59A-5835D1CD0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528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35" name="Line 20">
                <a:extLst>
                  <a:ext uri="{FF2B5EF4-FFF2-40B4-BE49-F238E27FC236}">
                    <a16:creationId xmlns:a16="http://schemas.microsoft.com/office/drawing/2014/main" id="{C011019A-4DB7-4A3E-8ECC-7F1B03D0F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4464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C96B503B-D24F-4B6E-8362-EAC51DA0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457835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2800" kern="0" dirty="0">
                <a:latin typeface="+mn-lt"/>
                <a:ea typeface="+mn-ea"/>
              </a:rPr>
              <a:t>源程序和目标程序种类都巨大（成百上千）</a:t>
            </a:r>
            <a:br>
              <a:rPr lang="en-US" altLang="zh-CN" sz="2800" kern="0" dirty="0">
                <a:latin typeface="+mn-lt"/>
                <a:ea typeface="+mn-ea"/>
              </a:rPr>
            </a:br>
            <a:r>
              <a:rPr lang="zh-CN" altLang="en-US" sz="2800" kern="0" dirty="0">
                <a:latin typeface="+mn-lt"/>
                <a:ea typeface="+mn-ea"/>
              </a:rPr>
              <a:t>给编译技术的研究（编译器的构造）带来困难</a:t>
            </a:r>
            <a:endParaRPr lang="en-US" altLang="zh-CN" sz="2800" kern="0" dirty="0"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F3300"/>
              </a:buClr>
              <a:buSzPct val="75000"/>
              <a:buFont typeface="Wingdings" pitchFamily="2" charset="2"/>
              <a:buChar char="m"/>
              <a:defRPr/>
            </a:pPr>
            <a:r>
              <a:rPr lang="zh-CN" altLang="en-US" sz="2800" kern="0" dirty="0">
                <a:latin typeface="+mn-lt"/>
                <a:ea typeface="+mn-ea"/>
              </a:rPr>
              <a:t>好在不同编译器：都可划分为相同的基本任务、都采取相似的基本技术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AA94BFE-C6DA-482B-8662-AE76CEC638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1.1.1  </a:t>
            </a:r>
            <a:r>
              <a:rPr lang="zh-CN" altLang="en-US"/>
              <a:t>分析－综合模型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D7CE536-202A-414B-BD0E-A3CEE1F3B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两个基本组成部分</a:t>
            </a:r>
            <a:br>
              <a:rPr lang="zh-CN" altLang="en-US"/>
            </a:br>
            <a:r>
              <a:rPr lang="zh-CN" altLang="en-US">
                <a:solidFill>
                  <a:schemeClr val="hlink"/>
                </a:solidFill>
              </a:rPr>
              <a:t>分析：将源程序分解为基本组成部分，生成</a:t>
            </a:r>
            <a:r>
              <a:rPr lang="zh-CN" altLang="en-US">
                <a:solidFill>
                  <a:srgbClr val="7030A0"/>
                </a:solidFill>
              </a:rPr>
              <a:t>中间表示形式</a:t>
            </a:r>
            <a:br>
              <a:rPr lang="zh-CN" altLang="en-US"/>
            </a:br>
            <a:r>
              <a:rPr lang="zh-CN" altLang="en-US">
                <a:solidFill>
                  <a:srgbClr val="0000FF"/>
                </a:solidFill>
              </a:rPr>
              <a:t>综合：从中间表示形式构建目标程序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5F9F873-CB2E-4317-8FC2-50F88519D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中间表示形式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DA42884-D76D-4884-8CB5-930D348C2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中间表示形式</a:t>
            </a:r>
            <a:r>
              <a:rPr lang="en-US" altLang="zh-CN" dirty="0">
                <a:latin typeface="Tahoma" panose="020B0604030504040204" pitchFamily="34" charset="0"/>
              </a:rPr>
              <a:t>——</a:t>
            </a:r>
            <a:r>
              <a:rPr lang="zh-CN" altLang="en-US" dirty="0"/>
              <a:t>树</a:t>
            </a:r>
            <a:br>
              <a:rPr lang="zh-CN" altLang="en-US" dirty="0"/>
            </a:br>
            <a:r>
              <a:rPr lang="zh-CN" altLang="en-US" dirty="0"/>
              <a:t>节点</a:t>
            </a:r>
            <a:r>
              <a:rPr lang="en-US" altLang="zh-CN" dirty="0">
                <a:latin typeface="Tahoma" panose="020B0604030504040204" pitchFamily="34" charset="0"/>
              </a:rPr>
              <a:t>——</a:t>
            </a:r>
            <a:r>
              <a:rPr lang="zh-CN" altLang="en-US" dirty="0"/>
              <a:t>操作，孩子</a:t>
            </a:r>
            <a:r>
              <a:rPr lang="en-US" altLang="zh-CN" dirty="0">
                <a:latin typeface="Tahoma" panose="020B0604030504040204" pitchFamily="34" charset="0"/>
              </a:rPr>
              <a:t>——</a:t>
            </a:r>
            <a:r>
              <a:rPr lang="zh-CN" altLang="en-US" dirty="0"/>
              <a:t>参数</a:t>
            </a:r>
            <a:br>
              <a:rPr lang="zh-CN" altLang="en-US" dirty="0"/>
            </a:br>
            <a:r>
              <a:rPr lang="zh-CN" altLang="en-US" dirty="0"/>
              <a:t>	</a:t>
            </a:r>
            <a:r>
              <a:rPr lang="en-US" altLang="zh-CN" dirty="0"/>
              <a:t>position := initial + rate * 60</a:t>
            </a:r>
          </a:p>
        </p:txBody>
      </p:sp>
      <p:grpSp>
        <p:nvGrpSpPr>
          <p:cNvPr id="29700" name="Group 4">
            <a:extLst>
              <a:ext uri="{FF2B5EF4-FFF2-40B4-BE49-F238E27FC236}">
                <a16:creationId xmlns:a16="http://schemas.microsoft.com/office/drawing/2014/main" id="{8A293C0F-6FB9-4516-9794-C2D23CB778F1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971800"/>
            <a:ext cx="3276600" cy="2182813"/>
            <a:chOff x="192" y="2160"/>
            <a:chExt cx="1728" cy="923"/>
          </a:xfrm>
        </p:grpSpPr>
        <p:sp>
          <p:nvSpPr>
            <p:cNvPr id="29701" name="Text Box 5">
              <a:extLst>
                <a:ext uri="{FF2B5EF4-FFF2-40B4-BE49-F238E27FC236}">
                  <a16:creationId xmlns:a16="http://schemas.microsoft.com/office/drawing/2014/main" id="{42C75A37-BD7E-44B4-9890-31DEB4626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352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position</a:t>
              </a:r>
            </a:p>
          </p:txBody>
        </p:sp>
        <p:sp>
          <p:nvSpPr>
            <p:cNvPr id="29702" name="Text Box 6">
              <a:extLst>
                <a:ext uri="{FF2B5EF4-FFF2-40B4-BE49-F238E27FC236}">
                  <a16:creationId xmlns:a16="http://schemas.microsoft.com/office/drawing/2014/main" id="{AC6BA867-76DE-483B-84A5-9A4DACB97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640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 dirty="0"/>
                <a:t>initial</a:t>
              </a:r>
            </a:p>
          </p:txBody>
        </p:sp>
        <p:sp>
          <p:nvSpPr>
            <p:cNvPr id="29703" name="Text Box 7">
              <a:extLst>
                <a:ext uri="{FF2B5EF4-FFF2-40B4-BE49-F238E27FC236}">
                  <a16:creationId xmlns:a16="http://schemas.microsoft.com/office/drawing/2014/main" id="{2255DF67-09BF-42CF-921E-80E5EAAFF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28"/>
              <a:ext cx="72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rate</a:t>
              </a:r>
            </a:p>
          </p:txBody>
        </p:sp>
        <p:sp>
          <p:nvSpPr>
            <p:cNvPr id="29704" name="Text Box 8">
              <a:extLst>
                <a:ext uri="{FF2B5EF4-FFF2-40B4-BE49-F238E27FC236}">
                  <a16:creationId xmlns:a16="http://schemas.microsoft.com/office/drawing/2014/main" id="{389752CD-1010-45BC-9593-B7D2B19A9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160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29705" name="Text Box 9">
              <a:extLst>
                <a:ext uri="{FF2B5EF4-FFF2-40B4-BE49-F238E27FC236}">
                  <a16:creationId xmlns:a16="http://schemas.microsoft.com/office/drawing/2014/main" id="{0DA46425-0E34-4038-99DC-ADB47AF37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352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29706" name="Text Box 10">
              <a:extLst>
                <a:ext uri="{FF2B5EF4-FFF2-40B4-BE49-F238E27FC236}">
                  <a16:creationId xmlns:a16="http://schemas.microsoft.com/office/drawing/2014/main" id="{57D82B9A-702A-4307-A7CD-927BE80E6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640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8ABADB03-D693-4D20-914E-26B8429FC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928"/>
              <a:ext cx="3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E67C7F1E-A607-4F23-90BA-B421633AE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352"/>
              <a:ext cx="9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09" name="Line 13">
              <a:extLst>
                <a:ext uri="{FF2B5EF4-FFF2-40B4-BE49-F238E27FC236}">
                  <a16:creationId xmlns:a16="http://schemas.microsoft.com/office/drawing/2014/main" id="{879C499A-8B78-41EF-A22B-D15C329EB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0" name="Line 14">
              <a:extLst>
                <a:ext uri="{FF2B5EF4-FFF2-40B4-BE49-F238E27FC236}">
                  <a16:creationId xmlns:a16="http://schemas.microsoft.com/office/drawing/2014/main" id="{520205F5-C6F9-4E36-AEBD-76602DC29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2544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1" name="Line 15">
              <a:extLst>
                <a:ext uri="{FF2B5EF4-FFF2-40B4-BE49-F238E27FC236}">
                  <a16:creationId xmlns:a16="http://schemas.microsoft.com/office/drawing/2014/main" id="{DBA9566B-EC15-4F98-8D50-03D53EC23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49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2" name="Line 16">
              <a:extLst>
                <a:ext uri="{FF2B5EF4-FFF2-40B4-BE49-F238E27FC236}">
                  <a16:creationId xmlns:a16="http://schemas.microsoft.com/office/drawing/2014/main" id="{857CF02D-1B50-4497-9728-08799F2DA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9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611BF37E-8B0E-4BDA-BA89-A4792221E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CDFE399B-0B4C-4B5B-AA84-85F4ADCF1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7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7BFA07B-3140-42A5-A775-81E707A79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使用编译技术的软件工具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DA7922F-77E2-4D4C-928C-D1900799C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zh-CN" altLang="en-US" dirty="0"/>
              <a:t>“分析</a:t>
            </a:r>
            <a:r>
              <a:rPr lang="en-US" altLang="zh-CN" dirty="0"/>
              <a:t>—</a:t>
            </a:r>
            <a:r>
              <a:rPr lang="zh-CN" altLang="en-US" dirty="0"/>
              <a:t>综合”模型</a:t>
            </a:r>
            <a:endParaRPr lang="en-US" altLang="zh-CN" dirty="0"/>
          </a:p>
          <a:p>
            <a:pPr eaLnBrk="1" hangingPunct="1"/>
            <a:r>
              <a:rPr lang="zh-CN" altLang="en-US" dirty="0"/>
              <a:t>处理源码、进行分析工作的辅助工具</a:t>
            </a:r>
          </a:p>
          <a:p>
            <a:pPr lvl="1" eaLnBrk="1" hangingPunct="1"/>
            <a:r>
              <a:rPr lang="zh-CN" altLang="en-US" b="1" i="1" dirty="0"/>
              <a:t>格式化编辑器</a:t>
            </a:r>
            <a:endParaRPr lang="zh-CN" altLang="en-US" b="1" dirty="0"/>
          </a:p>
          <a:p>
            <a:pPr lvl="2" eaLnBrk="1" hangingPunct="1"/>
            <a:r>
              <a:rPr lang="zh-CN" altLang="en-US" dirty="0"/>
              <a:t>强制文本符合语法，符合标准格式</a:t>
            </a:r>
          </a:p>
          <a:p>
            <a:pPr lvl="2" eaLnBrk="1" hangingPunct="1"/>
            <a:r>
              <a:rPr lang="zh-CN" altLang="en-US" dirty="0"/>
              <a:t>关键字自动完成、括号匹配</a:t>
            </a:r>
          </a:p>
          <a:p>
            <a:pPr lvl="1" eaLnBrk="1" hangingPunct="1"/>
            <a:r>
              <a:rPr lang="zh-CN" altLang="en-US" b="1" i="1" dirty="0"/>
              <a:t>格式化打印</a:t>
            </a:r>
          </a:p>
          <a:p>
            <a:pPr lvl="2" eaLnBrk="1" hangingPunct="1"/>
            <a:r>
              <a:rPr lang="zh-CN" altLang="en-US" dirty="0"/>
              <a:t>标准格式输出程序，清晰、美观</a:t>
            </a:r>
          </a:p>
          <a:p>
            <a:pPr lvl="2" eaLnBrk="1" hangingPunct="1"/>
            <a:r>
              <a:rPr lang="zh-CN" altLang="en-US" dirty="0"/>
              <a:t>字体、空格、缩进</a:t>
            </a:r>
            <a:endParaRPr lang="en-US" altLang="zh-CN" dirty="0"/>
          </a:p>
          <a:p>
            <a:pPr lvl="2" eaLnBrk="1" hangingPunct="1"/>
            <a:r>
              <a:rPr lang="en-US" altLang="zh-CN" dirty="0" err="1">
                <a:hlinkClick r:id="rId2" action="ppaction://program"/>
              </a:rPr>
              <a:t>SourceFormatX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E264BF0-7C26-4294-97BD-A979EEDF2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程序处理软件工具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50308B5-2C2A-4701-93A0-C3C4733E0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lvl="1" eaLnBrk="1" hangingPunct="1"/>
            <a:r>
              <a:rPr lang="zh-CN" altLang="en-US" b="1" i="1"/>
              <a:t>静态检查</a:t>
            </a:r>
          </a:p>
          <a:p>
            <a:pPr lvl="2" eaLnBrk="1" hangingPunct="1"/>
            <a:r>
              <a:rPr lang="zh-CN" altLang="en-US"/>
              <a:t>“简单”、“快速”的编译，检查可能的语义错误，甚至逻辑错误</a:t>
            </a:r>
          </a:p>
          <a:p>
            <a:pPr lvl="2" eaLnBrk="1" hangingPunct="1"/>
            <a:r>
              <a:rPr lang="en-US" altLang="zh-CN"/>
              <a:t>PC-LINT</a:t>
            </a:r>
            <a:r>
              <a:rPr lang="zh-CN" altLang="en-US"/>
              <a:t>：不会执行的程序段、判断非负整数是否大于等于</a:t>
            </a:r>
            <a:r>
              <a:rPr lang="en-US" altLang="zh-CN"/>
              <a:t>0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200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char firstChar1 (char *s)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return *s;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24A9CF-D97B-423D-AB53-90C5406BD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373688"/>
            <a:ext cx="1296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可能为空！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CEEFAF7-2EA8-4C12-82C7-B71E267CE7E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39975" y="5084763"/>
            <a:ext cx="576263" cy="28892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276FA98-9D6B-4053-B332-977C54738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静态检查例子（续）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8B4C313-EF44-4EAB-B2F6-4A0F8D696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int *glob;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int *f (int **x)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  int sa[2] = { 0, 1 };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int loc = 3;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glob = &amp;loc;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*x = &amp;sa[0];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return &amp;loc;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void h(void)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{  unsigned int i;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if (i &gt;= 0)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  printf("&gt;=0\n");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    else printf("&lt;0");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hlinkClick r:id="rId3" action="ppaction://program"/>
              </a:rPr>
              <a:t>Splint</a:t>
            </a:r>
            <a:r>
              <a:rPr lang="zh-CN" altLang="en-US" sz="2000">
                <a:hlinkClick r:id="rId3" action="ppaction://program"/>
              </a:rPr>
              <a:t>检查此程序的结果</a:t>
            </a:r>
            <a:endParaRPr lang="en-US" altLang="zh-CN" sz="20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797C53-9361-4F67-B2D2-D99723819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317875"/>
            <a:ext cx="1944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返回局部变量！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94C1F25-26A1-48CB-A3F8-51FEF6360E7E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 flipV="1">
            <a:off x="2700338" y="2997200"/>
            <a:ext cx="1150937" cy="52070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7ABBF3E-5ADA-4CFC-B52B-7C1D5F8C5996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 flipV="1">
            <a:off x="2700338" y="3409950"/>
            <a:ext cx="1150937" cy="10795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54B3FB4-95D0-4E94-8884-55F29D091651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H="1">
            <a:off x="2700338" y="3517900"/>
            <a:ext cx="1150937" cy="27146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D13DAFC-49ED-4234-A779-0BE6302E6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5141913"/>
            <a:ext cx="1944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i</a:t>
            </a:r>
            <a:r>
              <a:rPr lang="zh-CN" altLang="en-US" sz="2000">
                <a:solidFill>
                  <a:srgbClr val="FF0000"/>
                </a:solidFill>
                <a:latin typeface="Tahoma" panose="020B0604030504040204" pitchFamily="34" charset="0"/>
              </a:rPr>
              <a:t>为无符号整数！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907EB73-AFA5-4238-BFD4-80D4B6627D8E}"/>
              </a:ext>
            </a:extLst>
          </p:cNvPr>
          <p:cNvCxnSpPr>
            <a:cxnSpLocks noChangeShapeType="1"/>
            <a:stCxn id="18" idx="1"/>
          </p:cNvCxnSpPr>
          <p:nvPr/>
        </p:nvCxnSpPr>
        <p:spPr bwMode="auto">
          <a:xfrm flipH="1" flipV="1">
            <a:off x="2700338" y="5235575"/>
            <a:ext cx="1150937" cy="10636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28B1592-722B-4735-99EC-B37038A91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程序处理软件工具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6F4054B2-1AE6-4818-B743-22738451F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lvl="1" eaLnBrk="1" hangingPunct="1"/>
            <a:r>
              <a:rPr lang="zh-CN" altLang="en-US" b="1" i="1"/>
              <a:t>解释器</a:t>
            </a:r>
          </a:p>
          <a:p>
            <a:pPr lvl="2" eaLnBrk="1" hangingPunct="1"/>
            <a:r>
              <a:rPr lang="zh-CN" altLang="en-US"/>
              <a:t>不产生目标程序，边分析边执行</a:t>
            </a:r>
          </a:p>
          <a:p>
            <a:pPr lvl="2" eaLnBrk="1" hangingPunct="1"/>
            <a:r>
              <a:rPr lang="en-US" altLang="zh-CN"/>
              <a:t>Shell</a:t>
            </a:r>
            <a:r>
              <a:rPr lang="zh-CN" altLang="en-US"/>
              <a:t>语言，早期</a:t>
            </a:r>
            <a:r>
              <a:rPr lang="en-US" altLang="zh-CN"/>
              <a:t>BASIC</a:t>
            </a:r>
            <a:r>
              <a:rPr lang="zh-CN" altLang="en-US"/>
              <a:t>、</a:t>
            </a:r>
            <a:r>
              <a:rPr lang="en-US" altLang="zh-CN"/>
              <a:t>Bash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</a:p>
        </p:txBody>
      </p:sp>
      <p:pic>
        <p:nvPicPr>
          <p:cNvPr id="34820" name="图片 1">
            <a:extLst>
              <a:ext uri="{FF2B5EF4-FFF2-40B4-BE49-F238E27FC236}">
                <a16:creationId xmlns:a16="http://schemas.microsoft.com/office/drawing/2014/main" id="{FD57A28C-D3B0-49F8-B25A-182ED32C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3463"/>
            <a:ext cx="36576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图片 4" descr="1-编译.jpg">
            <a:extLst>
              <a:ext uri="{FF2B5EF4-FFF2-40B4-BE49-F238E27FC236}">
                <a16:creationId xmlns:a16="http://schemas.microsoft.com/office/drawing/2014/main" id="{B188B902-011A-4D09-9DF8-CEE22FDA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068638"/>
            <a:ext cx="4154487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32FC752-90A6-4869-9C0C-B2E427CB6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其它使用编译技术的应用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A48048A-693B-4A20-960D-A2FDCF1CEA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pPr eaLnBrk="1" hangingPunct="1"/>
            <a:r>
              <a:rPr lang="zh-CN" altLang="en-US" sz="2400" b="1" i="1"/>
              <a:t>排版软件</a:t>
            </a:r>
          </a:p>
          <a:p>
            <a:pPr lvl="1" eaLnBrk="1" hangingPunct="1"/>
            <a:r>
              <a:rPr lang="zh-CN" altLang="en-US" sz="2000"/>
              <a:t>普通文本，命令</a:t>
            </a:r>
            <a:r>
              <a:rPr lang="zh-CN" altLang="en-US" sz="2000">
                <a:sym typeface="Wingdings" panose="05000000000000000000" pitchFamily="2" charset="2"/>
              </a:rPr>
              <a:t></a:t>
            </a:r>
            <a:r>
              <a:rPr lang="zh-CN" altLang="en-US" sz="2000"/>
              <a:t>格式、图表、公式</a:t>
            </a:r>
          </a:p>
          <a:p>
            <a:pPr lvl="1" eaLnBrk="1" hangingPunct="1"/>
            <a:r>
              <a:rPr lang="en-US" altLang="zh-CN" sz="2000"/>
              <a:t>LATEX</a:t>
            </a:r>
            <a:r>
              <a:rPr lang="zh-CN" altLang="en-US" sz="2000"/>
              <a:t>，</a:t>
            </a:r>
            <a:r>
              <a:rPr lang="en-US" altLang="zh-CN" sz="2000"/>
              <a:t>TROFF</a:t>
            </a:r>
          </a:p>
          <a:p>
            <a:pPr eaLnBrk="1" hangingPunct="1"/>
            <a:r>
              <a:rPr lang="zh-CN" altLang="en-US" sz="2400" b="1" i="1"/>
              <a:t>硅编译器</a:t>
            </a:r>
          </a:p>
          <a:p>
            <a:pPr lvl="1" eaLnBrk="1" hangingPunct="1"/>
            <a:r>
              <a:rPr lang="zh-CN" altLang="en-US" sz="2000"/>
              <a:t>源程序</a:t>
            </a:r>
            <a:r>
              <a:rPr lang="zh-CN" altLang="en-US" sz="2000">
                <a:sym typeface="Wingdings" panose="05000000000000000000" pitchFamily="2" charset="2"/>
              </a:rPr>
              <a:t>电路设计，变量</a:t>
            </a:r>
            <a:r>
              <a:rPr lang="en-US" altLang="zh-CN" sz="2000">
                <a:sym typeface="Wingdings" panose="05000000000000000000" pitchFamily="2" charset="2"/>
              </a:rPr>
              <a:t>——</a:t>
            </a:r>
            <a:r>
              <a:rPr lang="zh-CN" altLang="en-US" sz="2000">
                <a:sym typeface="Wingdings" panose="05000000000000000000" pitchFamily="2" charset="2"/>
              </a:rPr>
              <a:t>逻辑信号</a:t>
            </a:r>
          </a:p>
          <a:p>
            <a:pPr lvl="1" eaLnBrk="1" hangingPunct="1"/>
            <a:r>
              <a:rPr lang="zh-CN" altLang="en-US" sz="2000">
                <a:sym typeface="Wingdings" panose="05000000000000000000" pitchFamily="2" charset="2"/>
              </a:rPr>
              <a:t>文本</a:t>
            </a:r>
            <a:r>
              <a:rPr lang="en-US" altLang="zh-CN" sz="2000">
                <a:sym typeface="Wingdings" panose="05000000000000000000" pitchFamily="2" charset="2"/>
              </a:rPr>
              <a:t>/</a:t>
            </a:r>
            <a:r>
              <a:rPr lang="zh-CN" altLang="en-US" sz="2000">
                <a:sym typeface="Wingdings" panose="05000000000000000000" pitchFamily="2" charset="2"/>
              </a:rPr>
              <a:t>图形模式</a:t>
            </a:r>
            <a:endParaRPr lang="en-US" altLang="zh-CN" b="1" i="1"/>
          </a:p>
          <a:p>
            <a:pPr eaLnBrk="1" hangingPunct="1"/>
            <a:r>
              <a:rPr lang="zh-CN" altLang="en-US" sz="2400" b="1" i="1"/>
              <a:t>数据库查询</a:t>
            </a:r>
          </a:p>
          <a:p>
            <a:pPr lvl="1" eaLnBrk="1" hangingPunct="1"/>
            <a:r>
              <a:rPr lang="zh-CN" altLang="en-US" sz="2000"/>
              <a:t>数据查询语言</a:t>
            </a:r>
          </a:p>
          <a:p>
            <a:pPr lvl="1" eaLnBrk="1" hangingPunct="1"/>
            <a:r>
              <a:rPr lang="zh-CN" altLang="en-US" sz="2000"/>
              <a:t>输入</a:t>
            </a:r>
            <a:r>
              <a:rPr lang="en-US" altLang="zh-CN" sz="2000"/>
              <a:t>—</a:t>
            </a:r>
            <a:r>
              <a:rPr lang="zh-CN" altLang="en-US" sz="2000"/>
              <a:t>数据查询语句</a:t>
            </a:r>
            <a:r>
              <a:rPr lang="zh-CN" altLang="en-US" sz="2000">
                <a:sym typeface="Wingdings" panose="05000000000000000000" pitchFamily="2" charset="2"/>
              </a:rPr>
              <a:t>底层数据库访问操作</a:t>
            </a:r>
            <a:endParaRPr lang="en-US" altLang="zh-CN" sz="200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400" b="1" i="1"/>
              <a:t>数据压缩</a:t>
            </a:r>
          </a:p>
          <a:p>
            <a:pPr lvl="1" eaLnBrk="1" hangingPunct="1"/>
            <a:r>
              <a:rPr lang="zh-CN" altLang="en-US" sz="2000"/>
              <a:t>压缩：初始数据</a:t>
            </a:r>
            <a:r>
              <a:rPr lang="en-US" altLang="zh-CN" sz="2000">
                <a:sym typeface="Wingdings" panose="05000000000000000000" pitchFamily="2" charset="2"/>
              </a:rPr>
              <a:t></a:t>
            </a:r>
            <a:r>
              <a:rPr lang="zh-CN" altLang="en-US" sz="2000">
                <a:sym typeface="Wingdings" panose="05000000000000000000" pitchFamily="2" charset="2"/>
              </a:rPr>
              <a:t>上下文无关文法</a:t>
            </a:r>
            <a:r>
              <a:rPr lang="en-US" altLang="zh-CN" sz="2000">
                <a:sym typeface="Wingdings" panose="05000000000000000000" pitchFamily="2" charset="2"/>
              </a:rPr>
              <a:t></a:t>
            </a:r>
            <a:r>
              <a:rPr lang="zh-CN" altLang="en-US" sz="2000">
                <a:sym typeface="Wingdings" panose="05000000000000000000" pitchFamily="2" charset="2"/>
              </a:rPr>
              <a:t>压缩文法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zh-CN" altLang="en-US" sz="2000">
                <a:sym typeface="Wingdings" panose="05000000000000000000" pitchFamily="2" charset="2"/>
              </a:rPr>
              <a:t>解压：解压文法</a:t>
            </a:r>
            <a:r>
              <a:rPr lang="en-US" altLang="zh-CN" sz="2000">
                <a:sym typeface="Wingdings" panose="05000000000000000000" pitchFamily="2" charset="2"/>
              </a:rPr>
              <a:t></a:t>
            </a:r>
            <a:r>
              <a:rPr lang="zh-CN" altLang="en-US" sz="2000">
                <a:sym typeface="Wingdings" panose="05000000000000000000" pitchFamily="2" charset="2"/>
              </a:rPr>
              <a:t>文法推导出唯一串</a:t>
            </a:r>
            <a:r>
              <a:rPr lang="en-US" altLang="zh-CN" sz="2000">
                <a:sym typeface="Wingdings" panose="05000000000000000000" pitchFamily="2" charset="2"/>
              </a:rPr>
              <a:t></a:t>
            </a:r>
            <a:r>
              <a:rPr lang="zh-CN" altLang="en-US" sz="2000">
                <a:sym typeface="Wingdings" panose="05000000000000000000" pitchFamily="2" charset="2"/>
              </a:rPr>
              <a:t>初始数据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zh-CN" altLang="en-US" sz="2000">
                <a:sym typeface="Wingdings" panose="05000000000000000000" pitchFamily="2" charset="2"/>
              </a:rPr>
              <a:t>滑铁卢大学杨恩辉教授，已应用于黑莓手机</a:t>
            </a:r>
            <a:endParaRPr lang="en-US" altLang="zh-CN" sz="200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55B6083B-FB42-474F-8497-BC6C6BE4F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编译器要做哪些事情？</a:t>
            </a: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C63CB47B-8B99-4177-A497-60090032C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3138488"/>
            <a:ext cx="2808287" cy="12985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position:=initial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+rate*60</a:t>
            </a:r>
            <a:endParaRPr lang="zh-CN" altLang="en-US" sz="2800" b="1"/>
          </a:p>
        </p:txBody>
      </p:sp>
      <p:sp>
        <p:nvSpPr>
          <p:cNvPr id="7172" name="Text Box 41">
            <a:extLst>
              <a:ext uri="{FF2B5EF4-FFF2-40B4-BE49-F238E27FC236}">
                <a16:creationId xmlns:a16="http://schemas.microsoft.com/office/drawing/2014/main" id="{447CE477-987A-41CF-97BF-1BBD36710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620963"/>
            <a:ext cx="27352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MOVF R1, id1</a:t>
            </a:r>
          </a:p>
        </p:txBody>
      </p:sp>
      <p:sp>
        <p:nvSpPr>
          <p:cNvPr id="7173" name="右箭头 4">
            <a:extLst>
              <a:ext uri="{FF2B5EF4-FFF2-40B4-BE49-F238E27FC236}">
                <a16:creationId xmlns:a16="http://schemas.microsoft.com/office/drawing/2014/main" id="{850A01CC-C194-4BEF-B8C4-2109C02EF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0456BA-575A-4FC5-8379-5467BB3B9D08}"/>
              </a:ext>
            </a:extLst>
          </p:cNvPr>
          <p:cNvSpPr/>
          <p:nvPr/>
        </p:nvSpPr>
        <p:spPr>
          <a:xfrm>
            <a:off x="4139952" y="3140968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66DA912-AD05-4506-B107-70210DFA50B3}"/>
              </a:ext>
            </a:extLst>
          </p:cNvPr>
          <p:cNvSpPr txBox="1">
            <a:spLocks/>
          </p:cNvSpPr>
          <p:nvPr/>
        </p:nvSpPr>
        <p:spPr bwMode="auto">
          <a:xfrm>
            <a:off x="1331913" y="4883150"/>
            <a:ext cx="18002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我爱南开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7176" name="Text Box 41">
            <a:extLst>
              <a:ext uri="{FF2B5EF4-FFF2-40B4-BE49-F238E27FC236}">
                <a16:creationId xmlns:a16="http://schemas.microsoft.com/office/drawing/2014/main" id="{FC7AD757-F3A7-4113-8047-B5146F8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4911725"/>
            <a:ext cx="27352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 love Nankai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/>
          </a:p>
        </p:txBody>
      </p:sp>
      <p:sp>
        <p:nvSpPr>
          <p:cNvPr id="7177" name="右箭头 4">
            <a:extLst>
              <a:ext uri="{FF2B5EF4-FFF2-40B4-BE49-F238E27FC236}">
                <a16:creationId xmlns:a16="http://schemas.microsoft.com/office/drawing/2014/main" id="{96CB4A1A-412E-49CE-9316-796FF541C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8D3206-3B57-436C-91FF-CD34B8CE2FCA}"/>
              </a:ext>
            </a:extLst>
          </p:cNvPr>
          <p:cNvSpPr/>
          <p:nvPr/>
        </p:nvSpPr>
        <p:spPr>
          <a:xfrm>
            <a:off x="4139183" y="4597077"/>
            <a:ext cx="57740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CBEB4D5-5381-4ACD-9504-89D9B09AF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与自然语言翻译类似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73C3EE-72EE-4E2F-B0CB-4EE5BF71E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  </a:t>
            </a:r>
            <a:r>
              <a:rPr lang="zh-CN" altLang="en-US"/>
              <a:t>源程序分析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E322FC2-4047-4C8D-B4E8-FC01C7F3C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 dirty="0"/>
              <a:t>三个阶段</a:t>
            </a:r>
          </a:p>
          <a:p>
            <a:pPr lvl="1" eaLnBrk="1" hangingPunct="1"/>
            <a:r>
              <a:rPr lang="zh-CN" altLang="en-US" sz="3200" dirty="0"/>
              <a:t>线性分析</a:t>
            </a:r>
            <a:r>
              <a:rPr lang="en-US" altLang="zh-CN" sz="3200" dirty="0"/>
              <a:t>/</a:t>
            </a:r>
            <a:r>
              <a:rPr lang="zh-CN" altLang="en-US" sz="3200" dirty="0"/>
              <a:t>词法分析</a:t>
            </a:r>
          </a:p>
          <a:p>
            <a:pPr lvl="2" eaLnBrk="1" hangingPunct="1"/>
            <a:r>
              <a:rPr lang="zh-CN" altLang="en-US" sz="2800" dirty="0"/>
              <a:t>由左至右扫描源程序字符序列</a:t>
            </a:r>
            <a:r>
              <a:rPr lang="zh-CN" altLang="en-US" sz="2800" dirty="0">
                <a:sym typeface="Wingdings" panose="05000000000000000000" pitchFamily="2" charset="2"/>
              </a:rPr>
              <a:t>单词（</a:t>
            </a:r>
            <a:r>
              <a:rPr lang="en-US" altLang="zh-CN" sz="2800" dirty="0">
                <a:sym typeface="Wingdings" panose="05000000000000000000" pitchFamily="2" charset="2"/>
              </a:rPr>
              <a:t> token</a:t>
            </a:r>
            <a:r>
              <a:rPr lang="zh-CN" altLang="en-US" sz="2800" dirty="0">
                <a:sym typeface="Wingdings" panose="05000000000000000000" pitchFamily="2" charset="2"/>
              </a:rPr>
              <a:t>，也称为记号）</a:t>
            </a:r>
            <a:r>
              <a:rPr lang="en-US" altLang="zh-CN" sz="2800" dirty="0">
                <a:sym typeface="Wingdings" panose="05000000000000000000" pitchFamily="2" charset="2"/>
              </a:rPr>
              <a:t>——</a:t>
            </a:r>
            <a:r>
              <a:rPr lang="zh-CN" altLang="en-US" sz="2800" dirty="0">
                <a:sym typeface="Wingdings" panose="05000000000000000000" pitchFamily="2" charset="2"/>
              </a:rPr>
              <a:t>具有组合意义的字符序列</a:t>
            </a:r>
          </a:p>
          <a:p>
            <a:pPr lvl="1" eaLnBrk="1" hangingPunct="1"/>
            <a:r>
              <a:rPr lang="zh-CN" altLang="en-US" sz="3200" dirty="0"/>
              <a:t>层次分析</a:t>
            </a:r>
            <a:r>
              <a:rPr lang="en-US" altLang="zh-CN" sz="3200" dirty="0"/>
              <a:t>/</a:t>
            </a:r>
            <a:r>
              <a:rPr lang="zh-CN" altLang="en-US" sz="3200" dirty="0"/>
              <a:t>语法分析</a:t>
            </a:r>
          </a:p>
          <a:p>
            <a:pPr lvl="2" eaLnBrk="1" hangingPunct="1"/>
            <a:r>
              <a:rPr lang="zh-CN" altLang="en-US" sz="2800" dirty="0"/>
              <a:t>单词序列</a:t>
            </a:r>
            <a:r>
              <a:rPr lang="zh-CN" altLang="en-US" sz="2800" dirty="0">
                <a:sym typeface="Wingdings" panose="05000000000000000000" pitchFamily="2" charset="2"/>
              </a:rPr>
              <a:t>有意义的组合，语法单位</a:t>
            </a:r>
          </a:p>
          <a:p>
            <a:pPr lvl="1" eaLnBrk="1" hangingPunct="1"/>
            <a:r>
              <a:rPr lang="zh-CN" altLang="en-US" sz="3200" dirty="0"/>
              <a:t>语义分析</a:t>
            </a:r>
          </a:p>
          <a:p>
            <a:pPr lvl="2" eaLnBrk="1" hangingPunct="1"/>
            <a:r>
              <a:rPr lang="zh-CN" altLang="en-US" sz="2800" dirty="0"/>
              <a:t>检查程序各部分是否正确符合语义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29774FD-AD8D-4DCB-8D16-04D263A59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1.2.1  </a:t>
            </a:r>
            <a:r>
              <a:rPr lang="zh-CN" altLang="en-US"/>
              <a:t>词法分析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F98C5C3-19F0-43D1-AE02-C85822297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线性分析，词法分析，扫描</a:t>
            </a:r>
          </a:p>
          <a:p>
            <a:pPr eaLnBrk="1" hangingPunct="1"/>
            <a:r>
              <a:rPr lang="zh-CN" altLang="en-US" dirty="0"/>
              <a:t>忽略空格、回车等，将字符组合为单词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AD9834DB-7AE7-4E66-891C-222DF0087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38400"/>
            <a:ext cx="182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>
                <a:solidFill>
                  <a:srgbClr val="00CC00"/>
                </a:solidFill>
              </a:rPr>
              <a:t>For Example:</a:t>
            </a:r>
            <a:endParaRPr kumimoji="0" lang="en-US" altLang="zh-CN" sz="2400" b="1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C088D04E-1D6C-42E3-B110-90AAFEB61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91000"/>
            <a:ext cx="2819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211CA6BD-2F7E-4A3E-9503-82A0D891A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267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All are tokens</a:t>
            </a:r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8CF389F8-46DA-4535-926D-31A9515AA5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14936" y="3516312"/>
            <a:ext cx="14064" cy="6746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CD1F44A1-8823-46B3-A6A6-3EE54CC64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3521074"/>
            <a:ext cx="290736" cy="669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1F56281A-B377-4384-9ADD-5A8A7B1680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521074"/>
            <a:ext cx="366936" cy="669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5B5239DD-65E5-415A-AF2A-0AACCC56E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3521074"/>
            <a:ext cx="457200" cy="669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E9461771-5725-462C-B77D-7F0A2F74D2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35052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0A9252E7-813F-4838-B628-169F89A96F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521074"/>
            <a:ext cx="685800" cy="669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B8CA2309-AABB-43C9-99FE-02E80EB692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3521074"/>
            <a:ext cx="838200" cy="669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B65BD28A-7D50-4DB8-B402-62C21E826C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521074"/>
            <a:ext cx="928464" cy="669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3" name="Text Box 16">
            <a:extLst>
              <a:ext uri="{FF2B5EF4-FFF2-40B4-BE49-F238E27FC236}">
                <a16:creationId xmlns:a16="http://schemas.microsoft.com/office/drawing/2014/main" id="{FE6B3B3C-0F0D-46AA-BDCD-CDC0FBBCE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971800"/>
            <a:ext cx="685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>
                <a:solidFill>
                  <a:srgbClr val="FF5050"/>
                </a:solidFill>
              </a:rPr>
              <a:t>Position    :=    initial  +  rate   *   60 ;</a:t>
            </a:r>
            <a:endParaRPr kumimoji="0" lang="en-US" altLang="zh-CN" sz="2000" b="1" dirty="0"/>
          </a:p>
        </p:txBody>
      </p:sp>
      <p:sp>
        <p:nvSpPr>
          <p:cNvPr id="37904" name="Text Box 17">
            <a:extLst>
              <a:ext uri="{FF2B5EF4-FFF2-40B4-BE49-F238E27FC236}">
                <a16:creationId xmlns:a16="http://schemas.microsoft.com/office/drawing/2014/main" id="{8AD6E1DD-3AEB-4A52-B87D-5B2744410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529" y="3177536"/>
            <a:ext cx="685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/>
              <a:t>                     _______    __   _____  _   ___   _   __ _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DD0EEBBF-35BA-4A7D-89D3-DF6B5307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124200"/>
            <a:ext cx="1905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标识符</a:t>
            </a:r>
            <a:r>
              <a:rPr lang="en-US" altLang="zh-CN" sz="2000">
                <a:solidFill>
                  <a:schemeClr val="hlink"/>
                </a:solidFill>
              </a:rPr>
              <a:t>——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position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、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initial</a:t>
            </a:r>
            <a:r>
              <a:rPr lang="zh-CN" altLang="en-US" sz="2000">
                <a:solidFill>
                  <a:schemeClr val="hlink"/>
                </a:solidFill>
                <a:latin typeface="Tahoma" panose="020B0604030504040204" pitchFamily="34" charset="0"/>
              </a:rPr>
              <a:t>和</a:t>
            </a:r>
            <a:r>
              <a:rPr lang="en-US" altLang="zh-CN" sz="2000">
                <a:solidFill>
                  <a:schemeClr val="hlink"/>
                </a:solidFill>
                <a:latin typeface="Tahoma" panose="020B0604030504040204" pitchFamily="34" charset="0"/>
              </a:rPr>
              <a:t>rate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9560DFEE-C0EE-450E-8878-569B38EA4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78313"/>
            <a:ext cx="36957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hlink"/>
                </a:solidFill>
                <a:latin typeface="Tahoma" panose="020B0604030504040204" pitchFamily="34" charset="0"/>
              </a:rPr>
              <a:t>赋值符</a:t>
            </a:r>
            <a:r>
              <a:rPr lang="en-US" altLang="zh-CN" sz="2000" dirty="0">
                <a:solidFill>
                  <a:schemeClr val="hlink"/>
                </a:solidFill>
              </a:rPr>
              <a:t>——</a:t>
            </a:r>
            <a:r>
              <a:rPr lang="en-US" altLang="zh-CN" sz="2000" dirty="0">
                <a:solidFill>
                  <a:schemeClr val="hlink"/>
                </a:solidFill>
                <a:latin typeface="Tahoma" panose="020B0604030504040204" pitchFamily="34" charset="0"/>
              </a:rPr>
              <a:t>:=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hlink"/>
                </a:solidFill>
                <a:latin typeface="Tahoma" panose="020B0604030504040204" pitchFamily="34" charset="0"/>
              </a:rPr>
              <a:t>加法、乘法算符</a:t>
            </a:r>
            <a:r>
              <a:rPr lang="en-US" altLang="zh-CN" sz="2000" dirty="0">
                <a:solidFill>
                  <a:schemeClr val="hlink"/>
                </a:solidFill>
              </a:rPr>
              <a:t>——</a:t>
            </a:r>
            <a:r>
              <a:rPr lang="zh-CN" altLang="en-US" sz="2000" dirty="0">
                <a:solidFill>
                  <a:schemeClr val="hlink"/>
                </a:solidFill>
                <a:latin typeface="Tahoma" panose="020B0604030504040204" pitchFamily="34" charset="0"/>
              </a:rPr>
              <a:t>＋、*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hlink"/>
                </a:solidFill>
                <a:latin typeface="Tahoma" panose="020B0604030504040204" pitchFamily="34" charset="0"/>
              </a:rPr>
              <a:t>操作数</a:t>
            </a:r>
            <a:r>
              <a:rPr lang="en-US" altLang="zh-CN" sz="2000" dirty="0">
                <a:solidFill>
                  <a:schemeClr val="hlink"/>
                </a:solidFill>
              </a:rPr>
              <a:t>——</a:t>
            </a:r>
            <a:r>
              <a:rPr lang="en-US" altLang="zh-CN" sz="2000" dirty="0">
                <a:solidFill>
                  <a:schemeClr val="hlink"/>
                </a:solidFill>
                <a:latin typeface="Tahoma" panose="020B0604030504040204" pitchFamily="34" charset="0"/>
              </a:rPr>
              <a:t>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/>
      <p:bldP spid="14343" grpId="0"/>
      <p:bldP spid="14354" grpId="0"/>
      <p:bldP spid="143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4247CA7-505A-4113-BAEB-7199D52F9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1.2.2  </a:t>
            </a:r>
            <a:r>
              <a:rPr lang="zh-CN" altLang="en-US"/>
              <a:t>语法分析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40ABDC2-BCEE-4FAF-9896-EB93EE7A0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层次分析，分析（</a:t>
            </a:r>
            <a:r>
              <a:rPr lang="en-US" altLang="zh-CN" dirty="0">
                <a:solidFill>
                  <a:srgbClr val="FF0000"/>
                </a:solidFill>
              </a:rPr>
              <a:t>parsing</a:t>
            </a:r>
            <a:r>
              <a:rPr lang="zh-CN" altLang="en-US" dirty="0"/>
              <a:t>），语法分析</a:t>
            </a:r>
          </a:p>
          <a:p>
            <a:pPr eaLnBrk="1" hangingPunct="1"/>
            <a:r>
              <a:rPr lang="zh-CN" altLang="en-US" dirty="0"/>
              <a:t>将词法分析产生的单词</a:t>
            </a:r>
            <a:r>
              <a:rPr lang="zh-CN" altLang="en-US" dirty="0">
                <a:sym typeface="Wingdings" panose="05000000000000000000" pitchFamily="2" charset="2"/>
              </a:rPr>
              <a:t>组合为语法短语</a:t>
            </a:r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dirty="0">
                <a:sym typeface="Wingdings" panose="05000000000000000000" pitchFamily="2" charset="2"/>
              </a:rPr>
              <a:t>生成语法分析树（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parse tree</a:t>
            </a:r>
            <a:r>
              <a:rPr lang="zh-CN" altLang="en-US" dirty="0">
                <a:sym typeface="Wingdings" panose="05000000000000000000" pitchFamily="2" charset="2"/>
              </a:rPr>
              <a:t>）表示</a:t>
            </a:r>
            <a:endParaRPr lang="zh-CN" altLang="en-US" dirty="0"/>
          </a:p>
        </p:txBody>
      </p:sp>
      <p:sp>
        <p:nvSpPr>
          <p:cNvPr id="38916" name="Text Box 38">
            <a:extLst>
              <a:ext uri="{FF2B5EF4-FFF2-40B4-BE49-F238E27FC236}">
                <a16:creationId xmlns:a16="http://schemas.microsoft.com/office/drawing/2014/main" id="{48B2AAEC-C6DE-4C26-BB21-99E08572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3993976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</a:p>
        </p:txBody>
      </p:sp>
      <p:sp>
        <p:nvSpPr>
          <p:cNvPr id="38917" name="Text Box 39">
            <a:extLst>
              <a:ext uri="{FF2B5EF4-FFF2-40B4-BE49-F238E27FC236}">
                <a16:creationId xmlns:a16="http://schemas.microsoft.com/office/drawing/2014/main" id="{62AD1FE1-0650-4E9B-A8F2-A7EE99F1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463" y="5213176"/>
            <a:ext cx="1490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38918" name="Text Box 40">
            <a:extLst>
              <a:ext uri="{FF2B5EF4-FFF2-40B4-BE49-F238E27FC236}">
                <a16:creationId xmlns:a16="http://schemas.microsoft.com/office/drawing/2014/main" id="{7286C45D-0C3E-475A-815A-07E973497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463" y="4679776"/>
            <a:ext cx="169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38919" name="Text Box 41">
            <a:extLst>
              <a:ext uri="{FF2B5EF4-FFF2-40B4-BE49-F238E27FC236}">
                <a16:creationId xmlns:a16="http://schemas.microsoft.com/office/drawing/2014/main" id="{82E624DC-313B-42BA-9BBF-55F811F7E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5822776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CC00"/>
                </a:solidFill>
              </a:rPr>
              <a:t>identifier</a:t>
            </a:r>
            <a:endParaRPr kumimoji="0" lang="en-US" altLang="zh-CN" sz="2400" b="1" i="1"/>
          </a:p>
        </p:txBody>
      </p:sp>
      <p:sp>
        <p:nvSpPr>
          <p:cNvPr id="38920" name="Text Box 42">
            <a:extLst>
              <a:ext uri="{FF2B5EF4-FFF2-40B4-BE49-F238E27FC236}">
                <a16:creationId xmlns:a16="http://schemas.microsoft.com/office/drawing/2014/main" id="{B4C4337F-698B-4AAC-96CA-2916CE9C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6475" y="5289376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</a:p>
        </p:txBody>
      </p:sp>
      <p:sp>
        <p:nvSpPr>
          <p:cNvPr id="38921" name="Text Box 43">
            <a:extLst>
              <a:ext uri="{FF2B5EF4-FFF2-40B4-BE49-F238E27FC236}">
                <a16:creationId xmlns:a16="http://schemas.microsoft.com/office/drawing/2014/main" id="{CF88DC5A-68A7-48F3-8F0C-91918F8A5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5822776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990000"/>
                </a:solidFill>
              </a:rPr>
              <a:t>number</a:t>
            </a:r>
          </a:p>
        </p:txBody>
      </p:sp>
      <p:sp>
        <p:nvSpPr>
          <p:cNvPr id="38922" name="Text Box 44">
            <a:extLst>
              <a:ext uri="{FF2B5EF4-FFF2-40B4-BE49-F238E27FC236}">
                <a16:creationId xmlns:a16="http://schemas.microsoft.com/office/drawing/2014/main" id="{A307879C-2C86-42BA-8875-8909A84EB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5289376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38923" name="Text Box 45">
            <a:extLst>
              <a:ext uri="{FF2B5EF4-FFF2-40B4-BE49-F238E27FC236}">
                <a16:creationId xmlns:a16="http://schemas.microsoft.com/office/drawing/2014/main" id="{2925B6B2-40D9-4964-97B0-BB390F6DB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700" y="4603576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38924" name="Text Box 46">
            <a:extLst>
              <a:ext uri="{FF2B5EF4-FFF2-40B4-BE49-F238E27FC236}">
                <a16:creationId xmlns:a16="http://schemas.microsoft.com/office/drawing/2014/main" id="{6E71F5BC-DB20-40C5-8797-B0925A83D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150" y="3993976"/>
            <a:ext cx="159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0066FF"/>
                </a:solidFill>
              </a:rPr>
              <a:t>expression</a:t>
            </a:r>
            <a:endParaRPr kumimoji="0" lang="en-US" altLang="zh-CN" sz="2400" b="1" i="1"/>
          </a:p>
        </p:txBody>
      </p:sp>
      <p:sp>
        <p:nvSpPr>
          <p:cNvPr id="38925" name="Text Box 47">
            <a:extLst>
              <a:ext uri="{FF2B5EF4-FFF2-40B4-BE49-F238E27FC236}">
                <a16:creationId xmlns:a16="http://schemas.microsoft.com/office/drawing/2014/main" id="{B7BDD475-9587-40DD-BFAB-DE5885B5E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2927176"/>
            <a:ext cx="1790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i="1">
                <a:solidFill>
                  <a:srgbClr val="FF5050"/>
                </a:solidFill>
              </a:rPr>
              <a:t>assignment statement</a:t>
            </a:r>
            <a:endParaRPr kumimoji="0" lang="en-US" altLang="zh-CN" sz="2400" b="1" i="1"/>
          </a:p>
        </p:txBody>
      </p:sp>
      <p:sp>
        <p:nvSpPr>
          <p:cNvPr id="38926" name="Text Box 48">
            <a:extLst>
              <a:ext uri="{FF2B5EF4-FFF2-40B4-BE49-F238E27FC236}">
                <a16:creationId xmlns:a16="http://schemas.microsoft.com/office/drawing/2014/main" id="{85910EAE-E228-418F-9E54-813D77A5F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4699992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position</a:t>
            </a:r>
          </a:p>
        </p:txBody>
      </p:sp>
      <p:sp>
        <p:nvSpPr>
          <p:cNvPr id="38927" name="Text Box 49">
            <a:extLst>
              <a:ext uri="{FF2B5EF4-FFF2-40B4-BE49-F238E27FC236}">
                <a16:creationId xmlns:a16="http://schemas.microsoft.com/office/drawing/2014/main" id="{A1EC57DD-A251-4672-BFB7-35F6C3625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338" y="3873624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:=</a:t>
            </a:r>
          </a:p>
        </p:txBody>
      </p:sp>
      <p:sp>
        <p:nvSpPr>
          <p:cNvPr id="38928" name="Text Box 50">
            <a:extLst>
              <a:ext uri="{FF2B5EF4-FFF2-40B4-BE49-F238E27FC236}">
                <a16:creationId xmlns:a16="http://schemas.microsoft.com/office/drawing/2014/main" id="{BF7ACEBC-9272-4EE9-930B-4EEFFAB1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448396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+</a:t>
            </a:r>
          </a:p>
        </p:txBody>
      </p:sp>
      <p:sp>
        <p:nvSpPr>
          <p:cNvPr id="38929" name="Text Box 51">
            <a:extLst>
              <a:ext uri="{FF2B5EF4-FFF2-40B4-BE49-F238E27FC236}">
                <a16:creationId xmlns:a16="http://schemas.microsoft.com/office/drawing/2014/main" id="{B2AE23FD-0D7D-475E-95A9-8F551943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5132040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*</a:t>
            </a:r>
          </a:p>
        </p:txBody>
      </p:sp>
      <p:sp>
        <p:nvSpPr>
          <p:cNvPr id="38930" name="Text Box 52">
            <a:extLst>
              <a:ext uri="{FF2B5EF4-FFF2-40B4-BE49-F238E27FC236}">
                <a16:creationId xmlns:a16="http://schemas.microsoft.com/office/drawing/2014/main" id="{D99E5F8E-7A86-4B65-B602-2870F0732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75" y="6356176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60</a:t>
            </a:r>
          </a:p>
        </p:txBody>
      </p:sp>
      <p:sp>
        <p:nvSpPr>
          <p:cNvPr id="38931" name="Text Box 53">
            <a:extLst>
              <a:ext uri="{FF2B5EF4-FFF2-40B4-BE49-F238E27FC236}">
                <a16:creationId xmlns:a16="http://schemas.microsoft.com/office/drawing/2014/main" id="{023C58E1-C5E5-4E1F-8D9A-DE04BC74F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5852120"/>
            <a:ext cx="1293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initial</a:t>
            </a:r>
          </a:p>
        </p:txBody>
      </p:sp>
      <p:sp>
        <p:nvSpPr>
          <p:cNvPr id="38932" name="Text Box 54">
            <a:extLst>
              <a:ext uri="{FF2B5EF4-FFF2-40B4-BE49-F238E27FC236}">
                <a16:creationId xmlns:a16="http://schemas.microsoft.com/office/drawing/2014/main" id="{3998340D-0B49-4D1F-AF67-57B0DB82C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6356176"/>
            <a:ext cx="1292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rate</a:t>
            </a:r>
          </a:p>
        </p:txBody>
      </p:sp>
      <p:sp>
        <p:nvSpPr>
          <p:cNvPr id="38933" name="Line 55">
            <a:extLst>
              <a:ext uri="{FF2B5EF4-FFF2-40B4-BE49-F238E27FC236}">
                <a16:creationId xmlns:a16="http://schemas.microsoft.com/office/drawing/2014/main" id="{A1542A67-556E-4477-9AFF-0C45C0DB8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364502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4" name="Line 56">
            <a:extLst>
              <a:ext uri="{FF2B5EF4-FFF2-40B4-BE49-F238E27FC236}">
                <a16:creationId xmlns:a16="http://schemas.microsoft.com/office/drawing/2014/main" id="{8BADBC9A-56AA-4770-8F2B-E00D8DF35D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35125" y="3460576"/>
            <a:ext cx="89376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5" name="Line 57">
            <a:extLst>
              <a:ext uri="{FF2B5EF4-FFF2-40B4-BE49-F238E27FC236}">
                <a16:creationId xmlns:a16="http://schemas.microsoft.com/office/drawing/2014/main" id="{B93D1D72-EB32-4648-8205-E5B857812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6675" y="439519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6" name="Line 58">
            <a:extLst>
              <a:ext uri="{FF2B5EF4-FFF2-40B4-BE49-F238E27FC236}">
                <a16:creationId xmlns:a16="http://schemas.microsoft.com/office/drawing/2014/main" id="{E91E1B92-1F15-46C8-B73F-3617FEB64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25" y="3384376"/>
            <a:ext cx="89535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7" name="Line 59">
            <a:extLst>
              <a:ext uri="{FF2B5EF4-FFF2-40B4-BE49-F238E27FC236}">
                <a16:creationId xmlns:a16="http://schemas.microsoft.com/office/drawing/2014/main" id="{FE0565C5-E493-419F-8B64-02308B88B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6475" y="440776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8" name="Line 60">
            <a:extLst>
              <a:ext uri="{FF2B5EF4-FFF2-40B4-BE49-F238E27FC236}">
                <a16:creationId xmlns:a16="http://schemas.microsoft.com/office/drawing/2014/main" id="{697035E5-F797-40B8-85B6-81A89C1E2B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4225" y="4298776"/>
            <a:ext cx="99536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39" name="Line 61">
            <a:extLst>
              <a:ext uri="{FF2B5EF4-FFF2-40B4-BE49-F238E27FC236}">
                <a16:creationId xmlns:a16="http://schemas.microsoft.com/office/drawing/2014/main" id="{E3D17CFE-C8CF-49D2-940F-DA7520C4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5068416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0" name="Line 62">
            <a:extLst>
              <a:ext uri="{FF2B5EF4-FFF2-40B4-BE49-F238E27FC236}">
                <a16:creationId xmlns:a16="http://schemas.microsoft.com/office/drawing/2014/main" id="{4F56C3ED-0669-4D52-8370-FAACBC51B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5788" y="562352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1" name="Line 63">
            <a:extLst>
              <a:ext uri="{FF2B5EF4-FFF2-40B4-BE49-F238E27FC236}">
                <a16:creationId xmlns:a16="http://schemas.microsoft.com/office/drawing/2014/main" id="{1C4996B6-B994-4EAC-8955-D74BDB7BE0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363" y="4298776"/>
            <a:ext cx="149225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2" name="Line 64">
            <a:extLst>
              <a:ext uri="{FF2B5EF4-FFF2-40B4-BE49-F238E27FC236}">
                <a16:creationId xmlns:a16="http://schemas.microsoft.com/office/drawing/2014/main" id="{4BC2B50C-E43B-446C-9AAB-7B73C0B856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5613" y="505584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3" name="Line 65">
            <a:extLst>
              <a:ext uri="{FF2B5EF4-FFF2-40B4-BE49-F238E27FC236}">
                <a16:creationId xmlns:a16="http://schemas.microsoft.com/office/drawing/2014/main" id="{6378CF84-6A94-4CD6-B4C0-E8E9D714A8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1800" y="4908376"/>
            <a:ext cx="8953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4" name="Line 66">
            <a:extLst>
              <a:ext uri="{FF2B5EF4-FFF2-40B4-BE49-F238E27FC236}">
                <a16:creationId xmlns:a16="http://schemas.microsoft.com/office/drawing/2014/main" id="{7029C597-29E5-47FF-8A21-54DEBEBE1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2488" y="4908376"/>
            <a:ext cx="795337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5" name="Line 67">
            <a:extLst>
              <a:ext uri="{FF2B5EF4-FFF2-40B4-BE49-F238E27FC236}">
                <a16:creationId xmlns:a16="http://schemas.microsoft.com/office/drawing/2014/main" id="{CADA1E49-1537-4D20-A62E-21980CA7E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00" y="564448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6" name="Line 68">
            <a:extLst>
              <a:ext uri="{FF2B5EF4-FFF2-40B4-BE49-F238E27FC236}">
                <a16:creationId xmlns:a16="http://schemas.microsoft.com/office/drawing/2014/main" id="{9E1A014D-8ECA-4E55-85CE-A10876594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00" y="6220544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7" name="Line 69">
            <a:extLst>
              <a:ext uri="{FF2B5EF4-FFF2-40B4-BE49-F238E27FC236}">
                <a16:creationId xmlns:a16="http://schemas.microsoft.com/office/drawing/2014/main" id="{E1E17723-B95B-4652-A340-36449685A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825" y="6203776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8" name="Line 70">
            <a:extLst>
              <a:ext uri="{FF2B5EF4-FFF2-40B4-BE49-F238E27FC236}">
                <a16:creationId xmlns:a16="http://schemas.microsoft.com/office/drawing/2014/main" id="{7B582BA6-E4EE-4A3E-95BF-B23548500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825" y="566124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1DF1464-C750-4D1B-90E6-7C06564C78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抽象语法树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9AEB00A-0690-4FE0-9FBB-521F9CA54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5814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zh-CN" dirty="0"/>
              <a:t>Abstract Syntax Tree</a:t>
            </a:r>
            <a:r>
              <a:rPr lang="zh-CN" altLang="en-US" dirty="0"/>
              <a:t>，</a:t>
            </a:r>
            <a:r>
              <a:rPr lang="en-US" altLang="zh-CN" dirty="0"/>
              <a:t>AST</a:t>
            </a:r>
          </a:p>
          <a:p>
            <a:pPr eaLnBrk="1" hangingPunct="1"/>
            <a:r>
              <a:rPr lang="zh-CN" altLang="en-US" dirty="0"/>
              <a:t>仅保存单词</a:t>
            </a:r>
          </a:p>
          <a:p>
            <a:pPr lvl="1" eaLnBrk="1" hangingPunct="1"/>
            <a:r>
              <a:rPr lang="zh-CN" altLang="en-US" dirty="0"/>
              <a:t>内部结点</a:t>
            </a:r>
            <a:r>
              <a:rPr lang="en-US" altLang="zh-CN" dirty="0"/>
              <a:t>——</a:t>
            </a:r>
            <a:r>
              <a:rPr lang="zh-CN" altLang="en-US" dirty="0"/>
              <a:t>运算符，叶结点</a:t>
            </a:r>
            <a:r>
              <a:rPr lang="en-US" altLang="zh-CN" dirty="0"/>
              <a:t>——</a:t>
            </a:r>
            <a:r>
              <a:rPr lang="zh-CN" altLang="en-US" dirty="0"/>
              <a:t>运算对象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还可能压缩、简化多层结构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62B325AF-019D-4B1A-9629-E51F0E084D81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143000"/>
            <a:ext cx="4572000" cy="2508250"/>
            <a:chOff x="1584" y="864"/>
            <a:chExt cx="2880" cy="1580"/>
          </a:xfrm>
        </p:grpSpPr>
        <p:sp>
          <p:nvSpPr>
            <p:cNvPr id="39941" name="Text Box 5">
              <a:extLst>
                <a:ext uri="{FF2B5EF4-FFF2-40B4-BE49-F238E27FC236}">
                  <a16:creationId xmlns:a16="http://schemas.microsoft.com/office/drawing/2014/main" id="{5E3759C3-1B47-4BC1-AFB8-3EDCB8A34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187"/>
              <a:ext cx="11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position</a:t>
              </a:r>
            </a:p>
          </p:txBody>
        </p:sp>
        <p:sp>
          <p:nvSpPr>
            <p:cNvPr id="39942" name="Text Box 6">
              <a:extLst>
                <a:ext uri="{FF2B5EF4-FFF2-40B4-BE49-F238E27FC236}">
                  <a16:creationId xmlns:a16="http://schemas.microsoft.com/office/drawing/2014/main" id="{4BBAEA48-E9A4-4768-A03B-34A7EDFBF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3" y="1672"/>
              <a:ext cx="113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initial</a:t>
              </a:r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13CD241B-0763-4C06-97E3-71B06696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" y="2156"/>
              <a:ext cx="11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rate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4E370BE4-A8F7-4781-8E22-10E17FEE3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1" y="864"/>
              <a:ext cx="6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:=</a:t>
              </a:r>
            </a:p>
          </p:txBody>
        </p:sp>
        <p:sp>
          <p:nvSpPr>
            <p:cNvPr id="39945" name="Text Box 9">
              <a:extLst>
                <a:ext uri="{FF2B5EF4-FFF2-40B4-BE49-F238E27FC236}">
                  <a16:creationId xmlns:a16="http://schemas.microsoft.com/office/drawing/2014/main" id="{05A943F6-68AD-4331-9EBC-C55A9C810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" y="1187"/>
              <a:ext cx="6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39946" name="Text Box 10">
              <a:extLst>
                <a:ext uri="{FF2B5EF4-FFF2-40B4-BE49-F238E27FC236}">
                  <a16:creationId xmlns:a16="http://schemas.microsoft.com/office/drawing/2014/main" id="{A8F7073C-ECC2-4FAC-9872-CAF6E4009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1672"/>
              <a:ext cx="603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*</a:t>
              </a:r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C97567C2-64F8-4B8D-8BD9-49EC4A0B7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8" y="2156"/>
              <a:ext cx="12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60</a:t>
              </a:r>
            </a:p>
          </p:txBody>
        </p:sp>
        <p:sp>
          <p:nvSpPr>
            <p:cNvPr id="39948" name="Line 12">
              <a:extLst>
                <a:ext uri="{FF2B5EF4-FFF2-40B4-BE49-F238E27FC236}">
                  <a16:creationId xmlns:a16="http://schemas.microsoft.com/office/drawing/2014/main" id="{7C85A909-0DF4-4D96-9B93-FD231CB1B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4" y="1152"/>
              <a:ext cx="146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49" name="Line 13">
              <a:extLst>
                <a:ext uri="{FF2B5EF4-FFF2-40B4-BE49-F238E27FC236}">
                  <a16:creationId xmlns:a16="http://schemas.microsoft.com/office/drawing/2014/main" id="{9656552D-0564-49C9-A908-BDE1B9757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9" y="1106"/>
              <a:ext cx="291" cy="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0" name="Line 14">
              <a:extLst>
                <a:ext uri="{FF2B5EF4-FFF2-40B4-BE49-F238E27FC236}">
                  <a16:creationId xmlns:a16="http://schemas.microsoft.com/office/drawing/2014/main" id="{7D398F49-6A1E-4B88-ACDE-41BDC7BAB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89" y="1440"/>
              <a:ext cx="291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1" name="Line 15">
              <a:extLst>
                <a:ext uri="{FF2B5EF4-FFF2-40B4-BE49-F238E27FC236}">
                  <a16:creationId xmlns:a16="http://schemas.microsoft.com/office/drawing/2014/main" id="{85EAFEE1-923D-43AC-9D2D-013616A45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1" y="1429"/>
              <a:ext cx="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2" name="Line 16">
              <a:extLst>
                <a:ext uri="{FF2B5EF4-FFF2-40B4-BE49-F238E27FC236}">
                  <a16:creationId xmlns:a16="http://schemas.microsoft.com/office/drawing/2014/main" id="{CC5A4235-BCA2-4BE8-8D01-70FBF15D1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440"/>
              <a:ext cx="276" cy="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3" name="Line 17">
              <a:extLst>
                <a:ext uri="{FF2B5EF4-FFF2-40B4-BE49-F238E27FC236}">
                  <a16:creationId xmlns:a16="http://schemas.microsoft.com/office/drawing/2014/main" id="{EC41B54E-2EC7-45B4-88D7-EDFC27704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1914"/>
              <a:ext cx="164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4862C2DC-B35F-4F7B-A0EC-731C66E4F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9" y="1914"/>
              <a:ext cx="237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71D583-A317-4C04-8920-92DAA625C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语法结构的递归定义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2548419-10E2-431A-8988-973FF085B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标识符是表达式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数是表达式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zh-CN" altLang="en-US" sz="2400"/>
              <a:t>和</a:t>
            </a:r>
            <a:r>
              <a:rPr lang="en-US" altLang="zh-CN" sz="2400"/>
              <a:t>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是表达式，则</a:t>
            </a:r>
            <a:br>
              <a:rPr lang="zh-CN" altLang="en-US" sz="2400"/>
            </a:br>
            <a:r>
              <a:rPr lang="en-US" altLang="zh-CN" sz="2400"/>
              <a:t>expression</a:t>
            </a:r>
            <a:r>
              <a:rPr lang="en-US" altLang="zh-CN" sz="2400" baseline="-25000"/>
              <a:t>1 </a:t>
            </a:r>
            <a:r>
              <a:rPr lang="en-US" altLang="zh-CN" sz="2400"/>
              <a:t>+ expression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* expression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en-US" altLang="zh-CN" sz="2400"/>
              <a:t>( 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)</a:t>
            </a:r>
            <a:br>
              <a:rPr lang="en-US" altLang="zh-CN" sz="2400"/>
            </a:br>
            <a:r>
              <a:rPr lang="zh-CN" altLang="en-US" sz="2400"/>
              <a:t>也是表达式</a:t>
            </a:r>
          </a:p>
          <a:p>
            <a:pPr marL="609600" indent="-609600" eaLnBrk="1" hangingPunct="1"/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2——</a:t>
            </a:r>
            <a:r>
              <a:rPr lang="zh-CN" altLang="en-US" sz="2800"/>
              <a:t>基本规则，</a:t>
            </a:r>
            <a:r>
              <a:rPr lang="en-US" altLang="zh-CN" sz="2800"/>
              <a:t>3——</a:t>
            </a:r>
            <a:r>
              <a:rPr lang="zh-CN" altLang="en-US" sz="2800"/>
              <a:t>递归定义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779CFD3-E28F-4351-82A5-6097DF73C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文法（</a:t>
            </a:r>
            <a:r>
              <a:rPr lang="en-US" altLang="zh-CN">
                <a:solidFill>
                  <a:schemeClr val="hlink"/>
                </a:solidFill>
              </a:rPr>
              <a:t>grammar</a:t>
            </a:r>
            <a:r>
              <a:rPr lang="zh-CN" altLang="en-US"/>
              <a:t>）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487E4A0-DE49-404A-8FF3-2540C35D4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语句（</a:t>
            </a:r>
            <a:r>
              <a:rPr lang="en-US" altLang="zh-CN" sz="2800">
                <a:solidFill>
                  <a:schemeClr val="hlink"/>
                </a:solidFill>
              </a:rPr>
              <a:t>statement</a:t>
            </a:r>
            <a:r>
              <a:rPr lang="zh-CN" altLang="en-US" sz="2800"/>
              <a:t>）定义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identifier</a:t>
            </a:r>
            <a:r>
              <a:rPr lang="en-US" altLang="zh-CN" sz="2400" baseline="-25000"/>
              <a:t>1</a:t>
            </a:r>
            <a:r>
              <a:rPr lang="zh-CN" altLang="en-US" sz="2400"/>
              <a:t>是一个标识符，</a:t>
            </a:r>
            <a:r>
              <a:rPr lang="en-US" altLang="zh-CN" sz="2400"/>
              <a:t>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是一个表达式，则</a:t>
            </a:r>
            <a:br>
              <a:rPr lang="zh-CN" altLang="en-US" sz="2400"/>
            </a:br>
            <a:r>
              <a:rPr lang="en-US" altLang="zh-CN" sz="2400"/>
              <a:t>identifier</a:t>
            </a:r>
            <a:r>
              <a:rPr lang="en-US" altLang="zh-CN" sz="2400" baseline="-25000"/>
              <a:t>1</a:t>
            </a:r>
            <a:r>
              <a:rPr lang="en-US" altLang="zh-CN" sz="2400"/>
              <a:t> := expression</a:t>
            </a:r>
            <a:r>
              <a:rPr lang="en-US" altLang="zh-CN" sz="2400" baseline="-25000"/>
              <a:t>2</a:t>
            </a:r>
            <a:r>
              <a:rPr lang="zh-CN" altLang="en-US" sz="2400"/>
              <a:t>是一个语句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</a:t>
            </a:r>
            <a:r>
              <a:rPr lang="en-US" altLang="zh-CN" sz="2400"/>
              <a:t>expression</a:t>
            </a:r>
            <a:r>
              <a:rPr lang="en-US" altLang="zh-CN" sz="2400" baseline="-25000"/>
              <a:t>1</a:t>
            </a:r>
            <a:r>
              <a:rPr lang="zh-CN" altLang="en-US" sz="2400"/>
              <a:t>是一个表达式，</a:t>
            </a:r>
            <a:r>
              <a:rPr lang="en-US" altLang="zh-CN" sz="2400"/>
              <a:t>statement</a:t>
            </a:r>
            <a:r>
              <a:rPr lang="en-US" altLang="zh-CN" sz="2400" baseline="-25000"/>
              <a:t>2</a:t>
            </a:r>
            <a:r>
              <a:rPr lang="zh-CN" altLang="en-US" sz="2400"/>
              <a:t>是一个语句，则</a:t>
            </a:r>
            <a:br>
              <a:rPr lang="zh-CN" altLang="en-US" sz="2400"/>
            </a:br>
            <a:r>
              <a:rPr lang="en-US" altLang="zh-CN" sz="2400"/>
              <a:t>while ( expression</a:t>
            </a:r>
            <a:r>
              <a:rPr lang="en-US" altLang="zh-CN" sz="2400" baseline="-25000"/>
              <a:t>1 </a:t>
            </a:r>
            <a:r>
              <a:rPr lang="en-US" altLang="zh-CN" sz="2400"/>
              <a:t>) do statement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br>
              <a:rPr lang="zh-CN" altLang="en-US" sz="2400"/>
            </a:br>
            <a:r>
              <a:rPr lang="en-US" altLang="zh-CN" sz="2400"/>
              <a:t>if ( expression</a:t>
            </a:r>
            <a:r>
              <a:rPr lang="en-US" altLang="zh-CN" sz="2400" baseline="-25000"/>
              <a:t>1</a:t>
            </a:r>
            <a:r>
              <a:rPr lang="en-US" altLang="zh-CN" sz="2400"/>
              <a:t> ) then statement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zh-CN" altLang="en-US" sz="2400"/>
              <a:t>也是语句</a:t>
            </a:r>
          </a:p>
          <a:p>
            <a:pPr marL="609600" indent="-609600" eaLnBrk="1" hangingPunct="1"/>
            <a:r>
              <a:rPr lang="zh-CN" altLang="en-US" sz="2800"/>
              <a:t>文法：处理</a:t>
            </a:r>
            <a:r>
              <a:rPr lang="en-US" altLang="zh-CN" sz="2800"/>
              <a:t>token</a:t>
            </a:r>
            <a:r>
              <a:rPr lang="zh-CN" altLang="en-US" sz="2800"/>
              <a:t>相互关系和结构的一组规则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DC2FB10-DA8A-4AA4-B888-53EBE3F28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词法分析和语法分析的划分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A92F066-29F3-4611-B638-7C8372016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是否需要递归</a:t>
            </a:r>
          </a:p>
          <a:p>
            <a:pPr eaLnBrk="1" hangingPunct="1"/>
            <a:r>
              <a:rPr lang="zh-CN" altLang="en-US"/>
              <a:t>词法分析</a:t>
            </a:r>
          </a:p>
          <a:p>
            <a:pPr lvl="1" eaLnBrk="1" hangingPunct="1"/>
            <a:r>
              <a:rPr lang="zh-CN" altLang="en-US"/>
              <a:t>扫描输入流，识别单个“单词”</a:t>
            </a:r>
            <a:r>
              <a:rPr lang="en-US" altLang="zh-CN"/>
              <a:t>——token</a:t>
            </a:r>
          </a:p>
          <a:p>
            <a:pPr lvl="1" eaLnBrk="1" hangingPunct="1"/>
            <a:r>
              <a:rPr lang="zh-CN" altLang="en-US"/>
              <a:t>线性动作，无需递归</a:t>
            </a:r>
          </a:p>
          <a:p>
            <a:pPr eaLnBrk="1" hangingPunct="1"/>
            <a:r>
              <a:rPr lang="zh-CN" altLang="en-US"/>
              <a:t>语法分析</a:t>
            </a:r>
          </a:p>
          <a:p>
            <a:pPr lvl="1" eaLnBrk="1" hangingPunct="1"/>
            <a:r>
              <a:rPr lang="zh-CN" altLang="en-US"/>
              <a:t>表达式、语句分析，括号匹配</a:t>
            </a:r>
            <a:r>
              <a:rPr lang="en-US" altLang="zh-CN"/>
              <a:t>…</a:t>
            </a:r>
          </a:p>
          <a:p>
            <a:pPr lvl="1" eaLnBrk="1" hangingPunct="1"/>
            <a:r>
              <a:rPr lang="zh-CN" altLang="en-US"/>
              <a:t>需要层次化结构</a:t>
            </a:r>
            <a:r>
              <a:rPr lang="en-US" altLang="zh-CN"/>
              <a:t>——</a:t>
            </a:r>
            <a:r>
              <a:rPr lang="zh-CN" altLang="en-US"/>
              <a:t>语法分析树</a:t>
            </a:r>
          </a:p>
          <a:p>
            <a:pPr lvl="1" eaLnBrk="1" hangingPunct="1"/>
            <a:r>
              <a:rPr lang="zh-CN" altLang="en-US"/>
              <a:t>递归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A19CF23-3FC5-4B34-B032-46BEE540C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1.2.3  </a:t>
            </a:r>
            <a:r>
              <a:rPr lang="zh-CN" altLang="en-US"/>
              <a:t>语义分析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4044B95-3103-402C-9AA2-761FF46B7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确定语法结构无歧义的唯一的含义</a:t>
            </a:r>
          </a:p>
          <a:p>
            <a:pPr eaLnBrk="1" hangingPunct="1"/>
            <a:r>
              <a:rPr lang="zh-CN" altLang="en-US"/>
              <a:t>检查不合语义的错误</a:t>
            </a:r>
          </a:p>
          <a:p>
            <a:pPr eaLnBrk="1" hangingPunct="1"/>
            <a:r>
              <a:rPr lang="zh-CN" altLang="en-US"/>
              <a:t>为代码生成收集信息</a:t>
            </a:r>
          </a:p>
          <a:p>
            <a:pPr eaLnBrk="1" hangingPunct="1"/>
            <a:r>
              <a:rPr lang="zh-CN" altLang="en-US"/>
              <a:t>最重要的工作：类型检查，</a:t>
            </a:r>
            <a:r>
              <a:rPr lang="en-US" altLang="zh-CN"/>
              <a:t>2 + ‘a’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223908C-7B20-4929-93AD-4CAB8E3A6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1.1  </a:t>
            </a:r>
            <a:r>
              <a:rPr lang="zh-CN" altLang="en-US"/>
              <a:t>类型转换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76DE1E5-FBFC-476B-9AB6-6796763E3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solidFill>
                  <a:srgbClr val="3333CC"/>
                </a:solidFill>
              </a:rPr>
              <a:t>int</a:t>
            </a:r>
            <a:r>
              <a:rPr lang="en-US" altLang="zh-CN" sz="3600">
                <a:solidFill>
                  <a:srgbClr val="3333CC"/>
                </a:solidFill>
                <a:sym typeface="Wingdings" panose="05000000000000000000" pitchFamily="2" charset="2"/>
              </a:rPr>
              <a:t>real</a:t>
            </a:r>
            <a:endParaRPr lang="en-US" altLang="zh-CN" sz="3600">
              <a:solidFill>
                <a:srgbClr val="3333CC"/>
              </a:solidFill>
            </a:endParaRPr>
          </a:p>
        </p:txBody>
      </p:sp>
      <p:grpSp>
        <p:nvGrpSpPr>
          <p:cNvPr id="46084" name="Group 4">
            <a:extLst>
              <a:ext uri="{FF2B5EF4-FFF2-40B4-BE49-F238E27FC236}">
                <a16:creationId xmlns:a16="http://schemas.microsoft.com/office/drawing/2014/main" id="{4ACC27CA-8EC4-4066-BFD4-0F669DD7907E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905000"/>
            <a:ext cx="3505200" cy="2981325"/>
            <a:chOff x="2112" y="2160"/>
            <a:chExt cx="2064" cy="1418"/>
          </a:xfrm>
        </p:grpSpPr>
        <p:sp>
          <p:nvSpPr>
            <p:cNvPr id="46087" name="Text Box 5">
              <a:extLst>
                <a:ext uri="{FF2B5EF4-FFF2-40B4-BE49-F238E27FC236}">
                  <a16:creationId xmlns:a16="http://schemas.microsoft.com/office/drawing/2014/main" id="{5A1EBFCF-1923-4206-8EA2-E79248C93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352"/>
              <a:ext cx="81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position</a:t>
              </a:r>
            </a:p>
          </p:txBody>
        </p:sp>
        <p:sp>
          <p:nvSpPr>
            <p:cNvPr id="46088" name="Text Box 6">
              <a:extLst>
                <a:ext uri="{FF2B5EF4-FFF2-40B4-BE49-F238E27FC236}">
                  <a16:creationId xmlns:a16="http://schemas.microsoft.com/office/drawing/2014/main" id="{E48053E3-F710-4A1D-A648-D6BC97123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40"/>
              <a:ext cx="81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initial</a:t>
              </a:r>
            </a:p>
          </p:txBody>
        </p:sp>
        <p:sp>
          <p:nvSpPr>
            <p:cNvPr id="46089" name="Text Box 7">
              <a:extLst>
                <a:ext uri="{FF2B5EF4-FFF2-40B4-BE49-F238E27FC236}">
                  <a16:creationId xmlns:a16="http://schemas.microsoft.com/office/drawing/2014/main" id="{1F745C7C-CECF-4450-97F9-66D4B880B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928"/>
              <a:ext cx="81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rate</a:t>
              </a:r>
            </a:p>
          </p:txBody>
        </p:sp>
        <p:sp>
          <p:nvSpPr>
            <p:cNvPr id="46090" name="Text Box 8">
              <a:extLst>
                <a:ext uri="{FF2B5EF4-FFF2-40B4-BE49-F238E27FC236}">
                  <a16:creationId xmlns:a16="http://schemas.microsoft.com/office/drawing/2014/main" id="{B19BE6E3-A9F4-45DA-9F42-4A86F91FF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160"/>
              <a:ext cx="43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:=</a:t>
              </a:r>
            </a:p>
          </p:txBody>
        </p:sp>
        <p:sp>
          <p:nvSpPr>
            <p:cNvPr id="46091" name="Text Box 9">
              <a:extLst>
                <a:ext uri="{FF2B5EF4-FFF2-40B4-BE49-F238E27FC236}">
                  <a16:creationId xmlns:a16="http://schemas.microsoft.com/office/drawing/2014/main" id="{DD8A5AA6-2D14-404B-B355-29B1541EB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352"/>
              <a:ext cx="43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+</a:t>
              </a:r>
            </a:p>
          </p:txBody>
        </p:sp>
        <p:sp>
          <p:nvSpPr>
            <p:cNvPr id="46092" name="Text Box 10">
              <a:extLst>
                <a:ext uri="{FF2B5EF4-FFF2-40B4-BE49-F238E27FC236}">
                  <a16:creationId xmlns:a16="http://schemas.microsoft.com/office/drawing/2014/main" id="{1C20B270-842E-4769-95C9-B73ED7334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0"/>
              <a:ext cx="43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*</a:t>
              </a:r>
            </a:p>
          </p:txBody>
        </p:sp>
        <p:sp>
          <p:nvSpPr>
            <p:cNvPr id="46093" name="Text Box 11">
              <a:extLst>
                <a:ext uri="{FF2B5EF4-FFF2-40B4-BE49-F238E27FC236}">
                  <a16:creationId xmlns:a16="http://schemas.microsoft.com/office/drawing/2014/main" id="{7097E3AD-CDC6-4F20-9A0B-C25989AB9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928"/>
              <a:ext cx="86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inttoreal</a:t>
              </a:r>
            </a:p>
          </p:txBody>
        </p:sp>
        <p:sp>
          <p:nvSpPr>
            <p:cNvPr id="46094" name="Line 12">
              <a:extLst>
                <a:ext uri="{FF2B5EF4-FFF2-40B4-BE49-F238E27FC236}">
                  <a16:creationId xmlns:a16="http://schemas.microsoft.com/office/drawing/2014/main" id="{F58B1121-CD4E-4EFF-AA14-6C9A3CEAD0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2352"/>
              <a:ext cx="1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5" name="Line 13">
              <a:extLst>
                <a:ext uri="{FF2B5EF4-FFF2-40B4-BE49-F238E27FC236}">
                  <a16:creationId xmlns:a16="http://schemas.microsoft.com/office/drawing/2014/main" id="{E215B4F5-B460-45C6-8304-7F8C49BCD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304"/>
              <a:ext cx="21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6" name="Line 14">
              <a:extLst>
                <a:ext uri="{FF2B5EF4-FFF2-40B4-BE49-F238E27FC236}">
                  <a16:creationId xmlns:a16="http://schemas.microsoft.com/office/drawing/2014/main" id="{0B5F2F4D-EAA8-4F67-9DF9-23A7BF552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2544"/>
              <a:ext cx="2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7" name="Line 15">
              <a:extLst>
                <a:ext uri="{FF2B5EF4-FFF2-40B4-BE49-F238E27FC236}">
                  <a16:creationId xmlns:a16="http://schemas.microsoft.com/office/drawing/2014/main" id="{6E66F6CB-B9A2-4A1E-911D-05A99D95F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496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8" name="Line 16">
              <a:extLst>
                <a:ext uri="{FF2B5EF4-FFF2-40B4-BE49-F238E27FC236}">
                  <a16:creationId xmlns:a16="http://schemas.microsoft.com/office/drawing/2014/main" id="{DC5D96E6-D99C-4C62-A9D0-136331D52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2496"/>
              <a:ext cx="27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9" name="Line 17">
              <a:extLst>
                <a:ext uri="{FF2B5EF4-FFF2-40B4-BE49-F238E27FC236}">
                  <a16:creationId xmlns:a16="http://schemas.microsoft.com/office/drawing/2014/main" id="{868CBA34-B23A-4660-9C25-C2440DD39D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784"/>
              <a:ext cx="16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0" name="Line 18">
              <a:extLst>
                <a:ext uri="{FF2B5EF4-FFF2-40B4-BE49-F238E27FC236}">
                  <a16:creationId xmlns:a16="http://schemas.microsoft.com/office/drawing/2014/main" id="{A3EF176A-3B74-475A-B1DC-0AF44B365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7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1" name="Line 19">
              <a:extLst>
                <a:ext uri="{FF2B5EF4-FFF2-40B4-BE49-F238E27FC236}">
                  <a16:creationId xmlns:a16="http://schemas.microsoft.com/office/drawing/2014/main" id="{4FC646A2-8A6C-4D6B-B947-2B6EB0702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16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2" name="Text Box 20">
              <a:extLst>
                <a:ext uri="{FF2B5EF4-FFF2-40B4-BE49-F238E27FC236}">
                  <a16:creationId xmlns:a16="http://schemas.microsoft.com/office/drawing/2014/main" id="{E64F192A-B904-4AEE-824D-087E89E69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3360"/>
              <a:ext cx="38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/>
                <a:t>60</a:t>
              </a:r>
            </a:p>
          </p:txBody>
        </p:sp>
      </p:grpSp>
      <p:sp>
        <p:nvSpPr>
          <p:cNvPr id="46085" name="Text Box 21">
            <a:extLst>
              <a:ext uri="{FF2B5EF4-FFF2-40B4-BE49-F238E27FC236}">
                <a16:creationId xmlns:a16="http://schemas.microsoft.com/office/drawing/2014/main" id="{E8EC6C85-BFD4-48CB-8790-C0C628B56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5720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Conversion Action</a:t>
            </a:r>
          </a:p>
        </p:txBody>
      </p:sp>
      <p:cxnSp>
        <p:nvCxnSpPr>
          <p:cNvPr id="46086" name="AutoShape 22">
            <a:extLst>
              <a:ext uri="{FF2B5EF4-FFF2-40B4-BE49-F238E27FC236}">
                <a16:creationId xmlns:a16="http://schemas.microsoft.com/office/drawing/2014/main" id="{2C5B3191-3CA5-4645-90ED-ADBCE785C313}"/>
              </a:ext>
            </a:extLst>
          </p:cNvPr>
          <p:cNvCxnSpPr>
            <a:cxnSpLocks noChangeShapeType="1"/>
          </p:cNvCxnSpPr>
          <p:nvPr/>
        </p:nvCxnSpPr>
        <p:spPr bwMode="auto">
          <a:xfrm rot="-5400000">
            <a:off x="4336256" y="3755232"/>
            <a:ext cx="776287" cy="1066800"/>
          </a:xfrm>
          <a:prstGeom prst="curvedConnector3">
            <a:avLst>
              <a:gd name="adj1" fmla="val 49898"/>
            </a:avLst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0EF6ADF-559F-4CE9-91B9-817B56537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1.2.4  </a:t>
            </a:r>
            <a:r>
              <a:rPr lang="zh-CN" altLang="en-US"/>
              <a:t>排版软件中的分析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1841642-1058-4C4A-976F-F8491E19EB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CN"/>
              <a:t>LATEX</a:t>
            </a: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LATEX</a:t>
            </a:r>
            <a:r>
              <a:rPr lang="zh-CN" altLang="en-US"/>
              <a:t>文件：普通文本＋命令</a:t>
            </a:r>
          </a:p>
          <a:p>
            <a:pPr eaLnBrk="1" hangingPunct="1"/>
            <a:r>
              <a:rPr lang="zh-CN" altLang="en-US"/>
              <a:t>命令的分析和执行</a:t>
            </a:r>
            <a:r>
              <a:rPr lang="en-US" altLang="zh-CN"/>
              <a:t>——</a:t>
            </a:r>
            <a:r>
              <a:rPr lang="zh-CN" altLang="en-US"/>
              <a:t>词法分析、语法分析、语义分析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A6B9F4A4-38D1-4F7F-A851-985B7C739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965325"/>
            <a:ext cx="25908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begin</a:t>
            </a:r>
            <a:r>
              <a:rPr kumimoji="0" lang="en-US" altLang="zh-CN" sz="2000" b="1"/>
              <a:t>{</a:t>
            </a:r>
            <a:r>
              <a:rPr kumimoji="0" lang="en-US" altLang="zh-CN" sz="2000" b="1">
                <a:solidFill>
                  <a:srgbClr val="0066FF"/>
                </a:solidFill>
              </a:rPr>
              <a:t>proof</a:t>
            </a:r>
            <a:r>
              <a:rPr kumimoji="0" lang="en-US" altLang="zh-CN" sz="2000" b="1"/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end</a:t>
            </a:r>
            <a:r>
              <a:rPr kumimoji="0" lang="en-US" altLang="zh-CN" sz="2000" b="1"/>
              <a:t>{</a:t>
            </a:r>
            <a:r>
              <a:rPr kumimoji="0" lang="en-US" altLang="zh-CN" sz="2000" b="1">
                <a:solidFill>
                  <a:srgbClr val="0066FF"/>
                </a:solidFill>
              </a:rPr>
              <a:t>proof</a:t>
            </a:r>
            <a:r>
              <a:rPr kumimoji="0" lang="en-US" altLang="zh-CN" sz="2000" b="1"/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noindent</a:t>
            </a:r>
            <a:endParaRPr kumimoji="0" lang="en-US" altLang="zh-CN" sz="2000" b="1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\</a:t>
            </a:r>
            <a:r>
              <a:rPr kumimoji="0" lang="en-US" altLang="zh-CN" sz="2000" b="1">
                <a:solidFill>
                  <a:srgbClr val="0066FF"/>
                </a:solidFill>
              </a:rPr>
              <a:t>section</a:t>
            </a:r>
            <a:r>
              <a:rPr kumimoji="0" lang="en-US" altLang="zh-CN" sz="2000" b="1"/>
              <a:t>{Introduction}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$A_i$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$A_{i_j}$</a:t>
            </a:r>
          </a:p>
        </p:txBody>
      </p:sp>
      <p:sp>
        <p:nvSpPr>
          <p:cNvPr id="47109" name="AutoShape 5">
            <a:extLst>
              <a:ext uri="{FF2B5EF4-FFF2-40B4-BE49-F238E27FC236}">
                <a16:creationId xmlns:a16="http://schemas.microsoft.com/office/drawing/2014/main" id="{1B291CC5-FEAB-46CA-979D-CA49FBF7DC8F}"/>
              </a:ext>
            </a:extLst>
          </p:cNvPr>
          <p:cNvSpPr>
            <a:spLocks/>
          </p:cNvSpPr>
          <p:nvPr/>
        </p:nvSpPr>
        <p:spPr bwMode="auto">
          <a:xfrm>
            <a:off x="3429000" y="1965325"/>
            <a:ext cx="457200" cy="2590800"/>
          </a:xfrm>
          <a:prstGeom prst="righ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9955F578-216C-4150-B97B-25B0CB9B2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93925"/>
            <a:ext cx="1371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Embedded in a stream of text, i.e., a FILE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942076ED-4E27-4671-B1E1-79DE0A49E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041525"/>
            <a:ext cx="12192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begin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single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noindent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section</a:t>
            </a:r>
          </a:p>
        </p:txBody>
      </p:sp>
      <p:sp>
        <p:nvSpPr>
          <p:cNvPr id="47112" name="AutoShape 8">
            <a:extLst>
              <a:ext uri="{FF2B5EF4-FFF2-40B4-BE49-F238E27FC236}">
                <a16:creationId xmlns:a16="http://schemas.microsoft.com/office/drawing/2014/main" id="{F4766811-2082-4B97-B28A-EF67F6E04A42}"/>
              </a:ext>
            </a:extLst>
          </p:cNvPr>
          <p:cNvSpPr>
            <a:spLocks/>
          </p:cNvSpPr>
          <p:nvPr/>
        </p:nvSpPr>
        <p:spPr bwMode="auto">
          <a:xfrm>
            <a:off x="6781800" y="2117725"/>
            <a:ext cx="381000" cy="1447800"/>
          </a:xfrm>
          <a:prstGeom prst="rightBrace">
            <a:avLst>
              <a:gd name="adj1" fmla="val 3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600E27C1-EDF0-481C-A6ED-9ACC4511F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422525"/>
            <a:ext cx="1905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Language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>
                <a:solidFill>
                  <a:srgbClr val="00CC00"/>
                </a:solidFill>
              </a:rPr>
              <a:t>Commands</a:t>
            </a:r>
            <a:endParaRPr kumimoji="0" lang="en-US" altLang="zh-CN" sz="1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05C41-FBE8-4C48-9D3B-3CEACE74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如何完成这一翻译工作？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153C2-EF4A-43CE-A47A-9C110525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理解原文的含义</a:t>
            </a:r>
            <a:endParaRPr lang="en-US" altLang="zh-CN" dirty="0"/>
          </a:p>
          <a:p>
            <a:pPr lvl="1"/>
            <a:r>
              <a:rPr lang="zh-CN" altLang="en-US" dirty="0"/>
              <a:t>理解源程序的含义</a:t>
            </a:r>
            <a:r>
              <a:rPr lang="en-US" altLang="zh-CN" dirty="0"/>
              <a:t>——</a:t>
            </a:r>
            <a:r>
              <a:rPr lang="zh-CN" altLang="en-US" dirty="0"/>
              <a:t>分析阶段</a:t>
            </a:r>
            <a:endParaRPr lang="en-US" altLang="zh-CN" dirty="0"/>
          </a:p>
          <a:p>
            <a:r>
              <a:rPr lang="zh-CN" altLang="en-US" dirty="0"/>
              <a:t>转换为目标语言的文字</a:t>
            </a:r>
            <a:endParaRPr lang="en-US" altLang="zh-CN" dirty="0"/>
          </a:p>
          <a:p>
            <a:pPr lvl="1"/>
            <a:r>
              <a:rPr lang="zh-CN" altLang="en-US" dirty="0"/>
              <a:t>转换为目标程序</a:t>
            </a:r>
            <a:r>
              <a:rPr lang="en-US" altLang="zh-CN" dirty="0"/>
              <a:t>——</a:t>
            </a:r>
            <a:r>
              <a:rPr lang="zh-CN" altLang="en-US" dirty="0"/>
              <a:t>综合阶段</a:t>
            </a:r>
            <a:endParaRPr lang="en-US" altLang="zh-CN" dirty="0"/>
          </a:p>
          <a:p>
            <a:r>
              <a:rPr lang="zh-CN" altLang="en-US" dirty="0"/>
              <a:t>两个阶段的中间桥梁</a:t>
            </a:r>
            <a:endParaRPr lang="en-US" altLang="zh-CN" dirty="0"/>
          </a:p>
          <a:p>
            <a:pPr lvl="1"/>
            <a:r>
              <a:rPr lang="zh-CN" altLang="en-US" dirty="0"/>
              <a:t>自然语言翻译可能并不需要</a:t>
            </a:r>
            <a:endParaRPr lang="en-US" altLang="zh-CN" dirty="0"/>
          </a:p>
          <a:p>
            <a:pPr lvl="1"/>
            <a:r>
              <a:rPr lang="zh-CN" altLang="en-US" dirty="0"/>
              <a:t>对编译器来说非常重要：中间表示形式</a:t>
            </a:r>
            <a:r>
              <a:rPr lang="en-US" altLang="zh-CN" dirty="0"/>
              <a:t>——</a:t>
            </a:r>
            <a:r>
              <a:rPr lang="zh-CN" altLang="en-US" dirty="0"/>
              <a:t>语法树、中间代码</a:t>
            </a:r>
          </a:p>
        </p:txBody>
      </p:sp>
    </p:spTree>
    <p:extLst>
      <p:ext uri="{BB962C8B-B14F-4D97-AF65-F5344CB8AC3E}">
        <p14:creationId xmlns:p14="http://schemas.microsoft.com/office/powerpoint/2010/main" val="318887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7">
            <a:extLst>
              <a:ext uri="{FF2B5EF4-FFF2-40B4-BE49-F238E27FC236}">
                <a16:creationId xmlns:a16="http://schemas.microsoft.com/office/drawing/2014/main" id="{9137DE12-75D1-4FF8-80C7-B984EE28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57338"/>
            <a:ext cx="9131300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2">
            <a:extLst>
              <a:ext uri="{FF2B5EF4-FFF2-40B4-BE49-F238E27FC236}">
                <a16:creationId xmlns:a16="http://schemas.microsoft.com/office/drawing/2014/main" id="{1B73AC68-5C68-48A8-80B6-C0A194222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编译结果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2323204-378C-4852-AAEE-DC8FE7A92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0A9ACDE-7A84-4DA3-8982-0F1EF0ABB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 </a:t>
            </a:r>
            <a:r>
              <a:rPr lang="zh-CN" altLang="en-US"/>
              <a:t>编译器的多个阶段</a:t>
            </a:r>
          </a:p>
        </p:txBody>
      </p:sp>
      <p:grpSp>
        <p:nvGrpSpPr>
          <p:cNvPr id="49155" name="Group 4">
            <a:extLst>
              <a:ext uri="{FF2B5EF4-FFF2-40B4-BE49-F238E27FC236}">
                <a16:creationId xmlns:a16="http://schemas.microsoft.com/office/drawing/2014/main" id="{6E6C1CC0-A502-4578-9334-4FB4F49E5D0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227138"/>
            <a:ext cx="5791200" cy="5554662"/>
            <a:chOff x="144" y="816"/>
            <a:chExt cx="3984" cy="4367"/>
          </a:xfrm>
        </p:grpSpPr>
        <p:sp>
          <p:nvSpPr>
            <p:cNvPr id="49156" name="Text Box 5">
              <a:extLst>
                <a:ext uri="{FF2B5EF4-FFF2-40B4-BE49-F238E27FC236}">
                  <a16:creationId xmlns:a16="http://schemas.microsoft.com/office/drawing/2014/main" id="{ED353BF6-B0BB-4574-9D2E-9ECF89B12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3" y="816"/>
              <a:ext cx="129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400" b="1"/>
                <a:t>Source Program</a:t>
              </a:r>
            </a:p>
          </p:txBody>
        </p:sp>
        <p:grpSp>
          <p:nvGrpSpPr>
            <p:cNvPr id="49157" name="Group 6">
              <a:extLst>
                <a:ext uri="{FF2B5EF4-FFF2-40B4-BE49-F238E27FC236}">
                  <a16:creationId xmlns:a16="http://schemas.microsoft.com/office/drawing/2014/main" id="{76EAF1E4-2CA0-464E-B141-1AD55235DB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1248"/>
              <a:ext cx="1345" cy="503"/>
              <a:chOff x="1487" y="1248"/>
              <a:chExt cx="1345" cy="503"/>
            </a:xfrm>
          </p:grpSpPr>
          <p:sp>
            <p:nvSpPr>
              <p:cNvPr id="49204" name="Rectangle 7">
                <a:extLst>
                  <a:ext uri="{FF2B5EF4-FFF2-40B4-BE49-F238E27FC236}">
                    <a16:creationId xmlns:a16="http://schemas.microsoft.com/office/drawing/2014/main" id="{A6C4E381-0715-4B71-A6AB-E1FE6F514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205" name="Text Box 8">
                <a:extLst>
                  <a:ext uri="{FF2B5EF4-FFF2-40B4-BE49-F238E27FC236}">
                    <a16:creationId xmlns:a16="http://schemas.microsoft.com/office/drawing/2014/main" id="{63D70F8D-84AF-492D-83FB-180171014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1344"/>
                <a:ext cx="1007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Lexical Analyzer</a:t>
                </a:r>
              </a:p>
            </p:txBody>
          </p:sp>
          <p:sp>
            <p:nvSpPr>
              <p:cNvPr id="49206" name="Text Box 9">
                <a:extLst>
                  <a:ext uri="{FF2B5EF4-FFF2-40B4-BE49-F238E27FC236}">
                    <a16:creationId xmlns:a16="http://schemas.microsoft.com/office/drawing/2014/main" id="{0FB88D72-5476-4328-922B-7005F55ECA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8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1</a:t>
                </a:r>
              </a:p>
            </p:txBody>
          </p:sp>
        </p:grpSp>
        <p:grpSp>
          <p:nvGrpSpPr>
            <p:cNvPr id="49158" name="Group 10">
              <a:extLst>
                <a:ext uri="{FF2B5EF4-FFF2-40B4-BE49-F238E27FC236}">
                  <a16:creationId xmlns:a16="http://schemas.microsoft.com/office/drawing/2014/main" id="{55356194-A11F-4C7E-B30D-B891B233B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1824"/>
              <a:ext cx="1345" cy="432"/>
              <a:chOff x="1487" y="1248"/>
              <a:chExt cx="1345" cy="432"/>
            </a:xfrm>
          </p:grpSpPr>
          <p:sp>
            <p:nvSpPr>
              <p:cNvPr id="49201" name="Rectangle 11">
                <a:extLst>
                  <a:ext uri="{FF2B5EF4-FFF2-40B4-BE49-F238E27FC236}">
                    <a16:creationId xmlns:a16="http://schemas.microsoft.com/office/drawing/2014/main" id="{131DB8F1-6DEB-430B-9A68-E1470E52F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202" name="Text Box 12">
                <a:extLst>
                  <a:ext uri="{FF2B5EF4-FFF2-40B4-BE49-F238E27FC236}">
                    <a16:creationId xmlns:a16="http://schemas.microsoft.com/office/drawing/2014/main" id="{4F5EBE08-B5BA-4AAD-95E0-23F6247926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2" y="1346"/>
                <a:ext cx="1006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Syntax Analyzer</a:t>
                </a:r>
              </a:p>
            </p:txBody>
          </p:sp>
          <p:sp>
            <p:nvSpPr>
              <p:cNvPr id="49203" name="Text Box 13">
                <a:extLst>
                  <a:ext uri="{FF2B5EF4-FFF2-40B4-BE49-F238E27FC236}">
                    <a16:creationId xmlns:a16="http://schemas.microsoft.com/office/drawing/2014/main" id="{391190BE-2575-4874-A997-6CFCE7AC29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8"/>
                <a:ext cx="1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2</a:t>
                </a:r>
              </a:p>
            </p:txBody>
          </p:sp>
        </p:grpSp>
        <p:grpSp>
          <p:nvGrpSpPr>
            <p:cNvPr id="49159" name="Group 14">
              <a:extLst>
                <a:ext uri="{FF2B5EF4-FFF2-40B4-BE49-F238E27FC236}">
                  <a16:creationId xmlns:a16="http://schemas.microsoft.com/office/drawing/2014/main" id="{526A9DDE-E258-42A9-AC65-112600BA8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2400"/>
              <a:ext cx="1585" cy="432"/>
              <a:chOff x="1487" y="2400"/>
              <a:chExt cx="1585" cy="432"/>
            </a:xfrm>
          </p:grpSpPr>
          <p:sp>
            <p:nvSpPr>
              <p:cNvPr id="49198" name="Rectangle 15">
                <a:extLst>
                  <a:ext uri="{FF2B5EF4-FFF2-40B4-BE49-F238E27FC236}">
                    <a16:creationId xmlns:a16="http://schemas.microsoft.com/office/drawing/2014/main" id="{4B920F08-D999-4057-8908-AAC6234D8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99" name="Text Box 16">
                <a:extLst>
                  <a:ext uri="{FF2B5EF4-FFF2-40B4-BE49-F238E27FC236}">
                    <a16:creationId xmlns:a16="http://schemas.microsoft.com/office/drawing/2014/main" id="{48A8C198-650F-49D1-A05B-60981FE37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2496"/>
                <a:ext cx="1391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Semantic Analyzer</a:t>
                </a:r>
              </a:p>
            </p:txBody>
          </p:sp>
          <p:sp>
            <p:nvSpPr>
              <p:cNvPr id="49200" name="Text Box 17">
                <a:extLst>
                  <a:ext uri="{FF2B5EF4-FFF2-40B4-BE49-F238E27FC236}">
                    <a16:creationId xmlns:a16="http://schemas.microsoft.com/office/drawing/2014/main" id="{87D0EE86-C69D-42B6-99BB-FE638AD2BA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2400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3</a:t>
                </a:r>
              </a:p>
            </p:txBody>
          </p:sp>
        </p:grpSp>
        <p:grpSp>
          <p:nvGrpSpPr>
            <p:cNvPr id="49160" name="Group 18">
              <a:extLst>
                <a:ext uri="{FF2B5EF4-FFF2-40B4-BE49-F238E27FC236}">
                  <a16:creationId xmlns:a16="http://schemas.microsoft.com/office/drawing/2014/main" id="{DBD4E049-009B-4C36-BC81-AA77FDF6F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3024"/>
              <a:ext cx="1345" cy="454"/>
              <a:chOff x="1487" y="3024"/>
              <a:chExt cx="1345" cy="454"/>
            </a:xfrm>
          </p:grpSpPr>
          <p:sp>
            <p:nvSpPr>
              <p:cNvPr id="49195" name="Rectangle 19">
                <a:extLst>
                  <a:ext uri="{FF2B5EF4-FFF2-40B4-BE49-F238E27FC236}">
                    <a16:creationId xmlns:a16="http://schemas.microsoft.com/office/drawing/2014/main" id="{D87A2077-B433-4BF4-867A-EE0A6803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024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96" name="Text Box 20">
                <a:extLst>
                  <a:ext uri="{FF2B5EF4-FFF2-40B4-BE49-F238E27FC236}">
                    <a16:creationId xmlns:a16="http://schemas.microsoft.com/office/drawing/2014/main" id="{C8DD3A78-7150-476D-888E-E2541AA0BB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3071"/>
                <a:ext cx="1007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Intermediate Code Generator</a:t>
                </a:r>
              </a:p>
            </p:txBody>
          </p:sp>
          <p:sp>
            <p:nvSpPr>
              <p:cNvPr id="49197" name="Text Box 21">
                <a:extLst>
                  <a:ext uri="{FF2B5EF4-FFF2-40B4-BE49-F238E27FC236}">
                    <a16:creationId xmlns:a16="http://schemas.microsoft.com/office/drawing/2014/main" id="{42A14C01-0DA2-46DE-A9DA-232C33F055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3024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4</a:t>
                </a:r>
              </a:p>
            </p:txBody>
          </p:sp>
        </p:grpSp>
        <p:grpSp>
          <p:nvGrpSpPr>
            <p:cNvPr id="49161" name="Group 22">
              <a:extLst>
                <a:ext uri="{FF2B5EF4-FFF2-40B4-BE49-F238E27FC236}">
                  <a16:creationId xmlns:a16="http://schemas.microsoft.com/office/drawing/2014/main" id="{5D504629-5BED-4482-987D-D0A6FC75E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3695"/>
              <a:ext cx="1345" cy="433"/>
              <a:chOff x="1487" y="1247"/>
              <a:chExt cx="1345" cy="433"/>
            </a:xfrm>
          </p:grpSpPr>
          <p:sp>
            <p:nvSpPr>
              <p:cNvPr id="49192" name="Rectangle 23">
                <a:extLst>
                  <a:ext uri="{FF2B5EF4-FFF2-40B4-BE49-F238E27FC236}">
                    <a16:creationId xmlns:a16="http://schemas.microsoft.com/office/drawing/2014/main" id="{6EB8B798-BF92-4706-B9D2-BB85C4630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93" name="Text Box 24">
                <a:extLst>
                  <a:ext uri="{FF2B5EF4-FFF2-40B4-BE49-F238E27FC236}">
                    <a16:creationId xmlns:a16="http://schemas.microsoft.com/office/drawing/2014/main" id="{15E26947-2B1B-45D7-8ABF-1BAE48FE1B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" y="1343"/>
                <a:ext cx="1007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Code Optimizer</a:t>
                </a:r>
              </a:p>
            </p:txBody>
          </p:sp>
          <p:sp>
            <p:nvSpPr>
              <p:cNvPr id="49194" name="Text Box 25">
                <a:extLst>
                  <a:ext uri="{FF2B5EF4-FFF2-40B4-BE49-F238E27FC236}">
                    <a16:creationId xmlns:a16="http://schemas.microsoft.com/office/drawing/2014/main" id="{5B152F3C-3B7A-482F-8D0A-8BBDB93F25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47"/>
                <a:ext cx="1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5</a:t>
                </a:r>
              </a:p>
            </p:txBody>
          </p:sp>
        </p:grpSp>
        <p:grpSp>
          <p:nvGrpSpPr>
            <p:cNvPr id="49162" name="Group 26">
              <a:extLst>
                <a:ext uri="{FF2B5EF4-FFF2-40B4-BE49-F238E27FC236}">
                  <a16:creationId xmlns:a16="http://schemas.microsoft.com/office/drawing/2014/main" id="{1B196582-369E-43B0-B63C-2130A052EE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" y="4320"/>
              <a:ext cx="1345" cy="432"/>
              <a:chOff x="1487" y="1248"/>
              <a:chExt cx="1345" cy="432"/>
            </a:xfrm>
          </p:grpSpPr>
          <p:sp>
            <p:nvSpPr>
              <p:cNvPr id="49189" name="Rectangle 27">
                <a:extLst>
                  <a:ext uri="{FF2B5EF4-FFF2-40B4-BE49-F238E27FC236}">
                    <a16:creationId xmlns:a16="http://schemas.microsoft.com/office/drawing/2014/main" id="{D79435EF-D6B0-4DBD-8567-D6063D61B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248"/>
                <a:ext cx="1344" cy="432"/>
              </a:xfrm>
              <a:prstGeom prst="rect">
                <a:avLst/>
              </a:prstGeom>
              <a:solidFill>
                <a:srgbClr val="CCEC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90" name="Text Box 28">
                <a:extLst>
                  <a:ext uri="{FF2B5EF4-FFF2-40B4-BE49-F238E27FC236}">
                    <a16:creationId xmlns:a16="http://schemas.microsoft.com/office/drawing/2014/main" id="{3B201295-7A6F-452D-864E-31E38E7B0D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2" y="1346"/>
                <a:ext cx="100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Code Generator</a:t>
                </a:r>
              </a:p>
            </p:txBody>
          </p:sp>
          <p:sp>
            <p:nvSpPr>
              <p:cNvPr id="49191" name="Text Box 29">
                <a:extLst>
                  <a:ext uri="{FF2B5EF4-FFF2-40B4-BE49-F238E27FC236}">
                    <a16:creationId xmlns:a16="http://schemas.microsoft.com/office/drawing/2014/main" id="{0B1B3408-AE40-4B00-A3A6-382119F73F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7" y="1250"/>
                <a:ext cx="144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6</a:t>
                </a:r>
              </a:p>
            </p:txBody>
          </p:sp>
        </p:grpSp>
        <p:sp>
          <p:nvSpPr>
            <p:cNvPr id="49163" name="Text Box 30">
              <a:extLst>
                <a:ext uri="{FF2B5EF4-FFF2-40B4-BE49-F238E27FC236}">
                  <a16:creationId xmlns:a16="http://schemas.microsoft.com/office/drawing/2014/main" id="{DE1CA771-1700-4089-A2FA-8D949A605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3" y="4943"/>
              <a:ext cx="129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400" b="1"/>
                <a:t>Target Program</a:t>
              </a:r>
            </a:p>
          </p:txBody>
        </p:sp>
        <p:sp>
          <p:nvSpPr>
            <p:cNvPr id="49164" name="Line 31">
              <a:extLst>
                <a:ext uri="{FF2B5EF4-FFF2-40B4-BE49-F238E27FC236}">
                  <a16:creationId xmlns:a16="http://schemas.microsoft.com/office/drawing/2014/main" id="{2E9A70DC-5F96-4ECA-A9F0-CCEB80F2B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0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5" name="Line 32">
              <a:extLst>
                <a:ext uri="{FF2B5EF4-FFF2-40B4-BE49-F238E27FC236}">
                  <a16:creationId xmlns:a16="http://schemas.microsoft.com/office/drawing/2014/main" id="{25707C26-279C-4FB6-924D-3D9D5EE42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68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Line 33">
              <a:extLst>
                <a:ext uri="{FF2B5EF4-FFF2-40B4-BE49-F238E27FC236}">
                  <a16:creationId xmlns:a16="http://schemas.microsoft.com/office/drawing/2014/main" id="{232FFC5C-A85B-415D-A66F-E49BF77C9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2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7" name="Line 34">
              <a:extLst>
                <a:ext uri="{FF2B5EF4-FFF2-40B4-BE49-F238E27FC236}">
                  <a16:creationId xmlns:a16="http://schemas.microsoft.com/office/drawing/2014/main" id="{A1961480-B1CD-4A3F-8123-A59072D34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8" name="Line 35">
              <a:extLst>
                <a:ext uri="{FF2B5EF4-FFF2-40B4-BE49-F238E27FC236}">
                  <a16:creationId xmlns:a16="http://schemas.microsoft.com/office/drawing/2014/main" id="{9AF9C2A0-950D-4F14-A245-4D8F10029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4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Line 36">
              <a:extLst>
                <a:ext uri="{FF2B5EF4-FFF2-40B4-BE49-F238E27FC236}">
                  <a16:creationId xmlns:a16="http://schemas.microsoft.com/office/drawing/2014/main" id="{CB6432E1-4981-4EBA-A646-747F5B950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41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0" name="Line 37">
              <a:extLst>
                <a:ext uri="{FF2B5EF4-FFF2-40B4-BE49-F238E27FC236}">
                  <a16:creationId xmlns:a16="http://schemas.microsoft.com/office/drawing/2014/main" id="{FB0BC09C-24FF-4C79-94D7-49D1B4960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475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9171" name="Group 38">
              <a:extLst>
                <a:ext uri="{FF2B5EF4-FFF2-40B4-BE49-F238E27FC236}">
                  <a16:creationId xmlns:a16="http://schemas.microsoft.com/office/drawing/2014/main" id="{399DA381-625F-4FDF-9747-FE6239E49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2640"/>
              <a:ext cx="1104" cy="576"/>
              <a:chOff x="144" y="2640"/>
              <a:chExt cx="1104" cy="576"/>
            </a:xfrm>
          </p:grpSpPr>
          <p:sp>
            <p:nvSpPr>
              <p:cNvPr id="49187" name="Rectangle 39">
                <a:extLst>
                  <a:ext uri="{FF2B5EF4-FFF2-40B4-BE49-F238E27FC236}">
                    <a16:creationId xmlns:a16="http://schemas.microsoft.com/office/drawing/2014/main" id="{9F058326-B24F-4043-9D6C-A51D531B1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640"/>
                <a:ext cx="1104" cy="57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88" name="Text Box 40">
                <a:extLst>
                  <a:ext uri="{FF2B5EF4-FFF2-40B4-BE49-F238E27FC236}">
                    <a16:creationId xmlns:a16="http://schemas.microsoft.com/office/drawing/2014/main" id="{66ECFEEF-33D5-48F6-8D79-ECE77510C3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2784"/>
                <a:ext cx="91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Symbol-table Manager</a:t>
                </a:r>
              </a:p>
            </p:txBody>
          </p:sp>
        </p:grpSp>
        <p:grpSp>
          <p:nvGrpSpPr>
            <p:cNvPr id="49172" name="Group 41">
              <a:extLst>
                <a:ext uri="{FF2B5EF4-FFF2-40B4-BE49-F238E27FC236}">
                  <a16:creationId xmlns:a16="http://schemas.microsoft.com/office/drawing/2014/main" id="{3C367386-05E8-4895-8A0D-0C335C56EC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640"/>
              <a:ext cx="1104" cy="576"/>
              <a:chOff x="144" y="2640"/>
              <a:chExt cx="1104" cy="576"/>
            </a:xfrm>
          </p:grpSpPr>
          <p:sp>
            <p:nvSpPr>
              <p:cNvPr id="49185" name="Rectangle 42">
                <a:extLst>
                  <a:ext uri="{FF2B5EF4-FFF2-40B4-BE49-F238E27FC236}">
                    <a16:creationId xmlns:a16="http://schemas.microsoft.com/office/drawing/2014/main" id="{2E643C58-D48B-45E8-A105-7D048175D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2640"/>
                <a:ext cx="1104" cy="57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9186" name="Text Box 43">
                <a:extLst>
                  <a:ext uri="{FF2B5EF4-FFF2-40B4-BE49-F238E27FC236}">
                    <a16:creationId xmlns:a16="http://schemas.microsoft.com/office/drawing/2014/main" id="{A9E6DE52-EC0F-4B74-A8C4-7937486388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2784"/>
                <a:ext cx="91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1400" b="1"/>
                  <a:t>Error Handler</a:t>
                </a:r>
              </a:p>
            </p:txBody>
          </p:sp>
        </p:grpSp>
        <p:sp>
          <p:nvSpPr>
            <p:cNvPr id="49173" name="Line 44">
              <a:extLst>
                <a:ext uri="{FF2B5EF4-FFF2-40B4-BE49-F238E27FC236}">
                  <a16:creationId xmlns:a16="http://schemas.microsoft.com/office/drawing/2014/main" id="{C7199716-B9F9-452C-A147-6347B2813C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1440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Line 45">
              <a:extLst>
                <a:ext uri="{FF2B5EF4-FFF2-40B4-BE49-F238E27FC236}">
                  <a16:creationId xmlns:a16="http://schemas.microsoft.com/office/drawing/2014/main" id="{A31A8898-524C-459E-A5BE-1D821BF65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" y="20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5" name="Line 46">
              <a:extLst>
                <a:ext uri="{FF2B5EF4-FFF2-40B4-BE49-F238E27FC236}">
                  <a16:creationId xmlns:a16="http://schemas.microsoft.com/office/drawing/2014/main" id="{104539EA-28D6-490F-88E6-4096D62C7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2544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Line 47">
              <a:extLst>
                <a:ext uri="{FF2B5EF4-FFF2-40B4-BE49-F238E27FC236}">
                  <a16:creationId xmlns:a16="http://schemas.microsoft.com/office/drawing/2014/main" id="{89755165-C4AE-42E8-ABF0-716D3FD29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544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Line 48">
              <a:extLst>
                <a:ext uri="{FF2B5EF4-FFF2-40B4-BE49-F238E27FC236}">
                  <a16:creationId xmlns:a16="http://schemas.microsoft.com/office/drawing/2014/main" id="{975955E9-F6B6-4C45-9B0D-E0AE4C46C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0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8" name="Line 49">
              <a:extLst>
                <a:ext uri="{FF2B5EF4-FFF2-40B4-BE49-F238E27FC236}">
                  <a16:creationId xmlns:a16="http://schemas.microsoft.com/office/drawing/2014/main" id="{00BA9975-02F1-4AED-B1BB-CCD0947F0A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1440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50">
              <a:extLst>
                <a:ext uri="{FF2B5EF4-FFF2-40B4-BE49-F238E27FC236}">
                  <a16:creationId xmlns:a16="http://schemas.microsoft.com/office/drawing/2014/main" id="{62D151E2-161E-4DCD-8906-0AFABA3D1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Line 51">
              <a:extLst>
                <a:ext uri="{FF2B5EF4-FFF2-40B4-BE49-F238E27FC236}">
                  <a16:creationId xmlns:a16="http://schemas.microsoft.com/office/drawing/2014/main" id="{D26ED9A8-6F64-4912-875A-B07C84F63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216"/>
              <a:ext cx="110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1" name="Line 52">
              <a:extLst>
                <a:ext uri="{FF2B5EF4-FFF2-40B4-BE49-F238E27FC236}">
                  <a16:creationId xmlns:a16="http://schemas.microsoft.com/office/drawing/2014/main" id="{65D24A16-A488-44B5-9643-95B3198E4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2" name="Line 53">
              <a:extLst>
                <a:ext uri="{FF2B5EF4-FFF2-40B4-BE49-F238E27FC236}">
                  <a16:creationId xmlns:a16="http://schemas.microsoft.com/office/drawing/2014/main" id="{CB9F96F2-E3A8-43A8-8EC4-AD99DA60F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216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3" name="Line 54">
              <a:extLst>
                <a:ext uri="{FF2B5EF4-FFF2-40B4-BE49-F238E27FC236}">
                  <a16:creationId xmlns:a16="http://schemas.microsoft.com/office/drawing/2014/main" id="{8929FE5F-85AD-454B-B265-CA4663EFD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216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4" name="Line 55">
              <a:extLst>
                <a:ext uri="{FF2B5EF4-FFF2-40B4-BE49-F238E27FC236}">
                  <a16:creationId xmlns:a16="http://schemas.microsoft.com/office/drawing/2014/main" id="{151E556D-0D48-4D29-8BD0-9BB483F002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216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C3DE60F-B4FF-4264-8897-38A24F65D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1.3.1  </a:t>
            </a:r>
            <a:r>
              <a:rPr lang="zh-CN" altLang="en-US"/>
              <a:t>符号表创建</a:t>
            </a:r>
            <a:r>
              <a:rPr lang="en-US" altLang="zh-CN"/>
              <a:t>/</a:t>
            </a:r>
            <a:r>
              <a:rPr lang="zh-CN" altLang="en-US"/>
              <a:t>管理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136CDE9-CB2E-40BC-B54F-BACA30868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记录标识符属性信息</a:t>
            </a:r>
          </a:p>
          <a:p>
            <a:pPr lvl="1" eaLnBrk="1" hangingPunct="1"/>
            <a:r>
              <a:rPr lang="zh-CN" altLang="en-US" sz="2400"/>
              <a:t>变量的存储分配、类型、作用域</a:t>
            </a:r>
          </a:p>
          <a:p>
            <a:pPr lvl="1" eaLnBrk="1" hangingPunct="1"/>
            <a:r>
              <a:rPr lang="zh-CN" altLang="en-US" sz="2400"/>
              <a:t>（对函数、过程）参数数目、参数类型、参数传递方式、返回类型</a:t>
            </a:r>
          </a:p>
          <a:p>
            <a:pPr eaLnBrk="1" hangingPunct="1"/>
            <a:r>
              <a:rPr lang="zh-CN" altLang="en-US" sz="2800"/>
              <a:t>符号表的数据结构</a:t>
            </a:r>
            <a:r>
              <a:rPr lang="en-US" altLang="zh-CN" sz="2800"/>
              <a:t>——</a:t>
            </a:r>
            <a:r>
              <a:rPr lang="zh-CN" altLang="en-US" sz="2800"/>
              <a:t>记录表</a:t>
            </a:r>
            <a:br>
              <a:rPr lang="zh-CN" altLang="en-US" sz="2800"/>
            </a:br>
            <a:r>
              <a:rPr lang="zh-CN" altLang="en-US" sz="2800"/>
              <a:t>每个记录：一个标识符及其属性</a:t>
            </a:r>
            <a:endParaRPr lang="zh-CN" altLang="en-US" sz="280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词法分析时创建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后续阶段修改</a:t>
            </a:r>
            <a:r>
              <a:rPr lang="en-US" altLang="zh-CN" sz="2800">
                <a:sym typeface="Wingdings" panose="05000000000000000000" pitchFamily="2" charset="2"/>
              </a:rPr>
              <a:t>/</a:t>
            </a:r>
            <a:r>
              <a:rPr lang="zh-CN" altLang="en-US" sz="2800">
                <a:sym typeface="Wingdings" panose="05000000000000000000" pitchFamily="2" charset="2"/>
              </a:rPr>
              <a:t>使用属性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en-US" altLang="zh-CN" sz="2800">
                <a:sym typeface="Wingdings" panose="05000000000000000000" pitchFamily="2" charset="2"/>
              </a:rPr>
              <a:t>var position, initial, rate: real;</a:t>
            </a:r>
            <a:endParaRPr lang="en-US" altLang="zh-CN" sz="2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5E52475-1CE5-4598-A99B-A8CF9B24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1.3.2  </a:t>
            </a:r>
            <a:r>
              <a:rPr lang="zh-CN" altLang="en-US"/>
              <a:t>错误检测和报告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ED639914-FABC-40C0-A9DF-745584403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各阶段均会遇到错误</a:t>
            </a:r>
          </a:p>
          <a:p>
            <a:pPr eaLnBrk="1" hangingPunct="1"/>
            <a:r>
              <a:rPr lang="zh-CN" altLang="en-US" sz="2800"/>
              <a:t>处理方式：报告错误，应继续编译</a:t>
            </a:r>
          </a:p>
          <a:p>
            <a:pPr eaLnBrk="1" hangingPunct="1"/>
            <a:r>
              <a:rPr lang="zh-CN" altLang="en-US" sz="2800"/>
              <a:t>大部分错误在语法分析、语义分析阶段检测出来</a:t>
            </a:r>
          </a:p>
          <a:p>
            <a:pPr eaLnBrk="1" hangingPunct="1"/>
            <a:r>
              <a:rPr lang="zh-CN" altLang="en-US" sz="2800"/>
              <a:t>词法分析：字符无法构成合法单词</a:t>
            </a:r>
          </a:p>
          <a:p>
            <a:pPr eaLnBrk="1" hangingPunct="1"/>
            <a:r>
              <a:rPr lang="zh-CN" altLang="en-US" sz="2800"/>
              <a:t>语法分析：单词流违反语法结构规则</a:t>
            </a:r>
          </a:p>
          <a:p>
            <a:pPr eaLnBrk="1" hangingPunct="1"/>
            <a:r>
              <a:rPr lang="zh-CN" altLang="en-US" sz="2800"/>
              <a:t>语义分析：语法结构正确，但无实际意义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FEA8B66-8E40-498E-A64B-3164C7F3D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一个语句的完整翻译过程</a:t>
            </a:r>
          </a:p>
        </p:txBody>
      </p:sp>
      <p:sp>
        <p:nvSpPr>
          <p:cNvPr id="52227" name="Rectangle 62">
            <a:extLst>
              <a:ext uri="{FF2B5EF4-FFF2-40B4-BE49-F238E27FC236}">
                <a16:creationId xmlns:a16="http://schemas.microsoft.com/office/drawing/2014/main" id="{CBE761CF-6ADC-413F-B971-94DDFCB7F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335338"/>
            <a:ext cx="533400" cy="23796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2228" name="Text Box 63">
            <a:extLst>
              <a:ext uri="{FF2B5EF4-FFF2-40B4-BE49-F238E27FC236}">
                <a16:creationId xmlns:a16="http://schemas.microsoft.com/office/drawing/2014/main" id="{4F9CFF7F-B19B-4AC9-8D69-69653D16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81100"/>
            <a:ext cx="350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  :=   initial  +  rate * 60</a:t>
            </a:r>
          </a:p>
        </p:txBody>
      </p:sp>
      <p:grpSp>
        <p:nvGrpSpPr>
          <p:cNvPr id="52229" name="Group 64">
            <a:extLst>
              <a:ext uri="{FF2B5EF4-FFF2-40B4-BE49-F238E27FC236}">
                <a16:creationId xmlns:a16="http://schemas.microsoft.com/office/drawing/2014/main" id="{25C3386C-3B53-407B-B295-12C425CA87B2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566863"/>
            <a:ext cx="4038600" cy="336550"/>
            <a:chOff x="912" y="528"/>
            <a:chExt cx="2544" cy="251"/>
          </a:xfrm>
        </p:grpSpPr>
        <p:sp>
          <p:nvSpPr>
            <p:cNvPr id="52284" name="Rectangle 65">
              <a:extLst>
                <a:ext uri="{FF2B5EF4-FFF2-40B4-BE49-F238E27FC236}">
                  <a16:creationId xmlns:a16="http://schemas.microsoft.com/office/drawing/2014/main" id="{11B9619B-2495-4884-AAFF-B191F381D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2285" name="Text Box 66">
              <a:extLst>
                <a:ext uri="{FF2B5EF4-FFF2-40B4-BE49-F238E27FC236}">
                  <a16:creationId xmlns:a16="http://schemas.microsoft.com/office/drawing/2014/main" id="{640012A3-3E45-4213-A37C-F19DB6B20E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lexical analyzer</a:t>
              </a:r>
            </a:p>
          </p:txBody>
        </p:sp>
      </p:grpSp>
      <p:grpSp>
        <p:nvGrpSpPr>
          <p:cNvPr id="52230" name="Group 123">
            <a:extLst>
              <a:ext uri="{FF2B5EF4-FFF2-40B4-BE49-F238E27FC236}">
                <a16:creationId xmlns:a16="http://schemas.microsoft.com/office/drawing/2014/main" id="{857A9220-A53C-4D1D-8DAA-FDD3D1E9D586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085975"/>
            <a:ext cx="4038600" cy="336550"/>
            <a:chOff x="1824" y="1314"/>
            <a:chExt cx="2544" cy="212"/>
          </a:xfrm>
        </p:grpSpPr>
        <p:sp>
          <p:nvSpPr>
            <p:cNvPr id="52282" name="Rectangle 68">
              <a:extLst>
                <a:ext uri="{FF2B5EF4-FFF2-40B4-BE49-F238E27FC236}">
                  <a16:creationId xmlns:a16="http://schemas.microsoft.com/office/drawing/2014/main" id="{9E90F3F0-B5DD-465F-A6EB-B91F4883C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52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2283" name="Text Box 69">
              <a:extLst>
                <a:ext uri="{FF2B5EF4-FFF2-40B4-BE49-F238E27FC236}">
                  <a16:creationId xmlns:a16="http://schemas.microsoft.com/office/drawing/2014/main" id="{ECB8B6DC-F411-4B02-B630-10AE341F2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314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syntax analyzer</a:t>
              </a:r>
            </a:p>
          </p:txBody>
        </p:sp>
      </p:grpSp>
      <p:grpSp>
        <p:nvGrpSpPr>
          <p:cNvPr id="52231" name="Group 124">
            <a:extLst>
              <a:ext uri="{FF2B5EF4-FFF2-40B4-BE49-F238E27FC236}">
                <a16:creationId xmlns:a16="http://schemas.microsoft.com/office/drawing/2014/main" id="{3DD0C443-9D6C-4FD4-A6FB-CC1EF59FEA20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375025"/>
            <a:ext cx="4038600" cy="336550"/>
            <a:chOff x="1824" y="2126"/>
            <a:chExt cx="2544" cy="212"/>
          </a:xfrm>
        </p:grpSpPr>
        <p:sp>
          <p:nvSpPr>
            <p:cNvPr id="52280" name="Rectangle 71">
              <a:extLst>
                <a:ext uri="{FF2B5EF4-FFF2-40B4-BE49-F238E27FC236}">
                  <a16:creationId xmlns:a16="http://schemas.microsoft.com/office/drawing/2014/main" id="{FF0A14AB-D2E7-4560-A84D-FC070C3E2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162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2281" name="Text Box 72">
              <a:extLst>
                <a:ext uri="{FF2B5EF4-FFF2-40B4-BE49-F238E27FC236}">
                  <a16:creationId xmlns:a16="http://schemas.microsoft.com/office/drawing/2014/main" id="{63C0D015-036D-4B2F-BA3F-C7E6EA832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126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semantic analyzer</a:t>
              </a:r>
            </a:p>
          </p:txBody>
        </p:sp>
      </p:grpSp>
      <p:grpSp>
        <p:nvGrpSpPr>
          <p:cNvPr id="52232" name="Group 125">
            <a:extLst>
              <a:ext uri="{FF2B5EF4-FFF2-40B4-BE49-F238E27FC236}">
                <a16:creationId xmlns:a16="http://schemas.microsoft.com/office/drawing/2014/main" id="{6BB8CC49-0ACA-445D-AA62-7C566B96DF1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4997450"/>
            <a:ext cx="4038600" cy="336550"/>
            <a:chOff x="1824" y="3148"/>
            <a:chExt cx="2544" cy="212"/>
          </a:xfrm>
        </p:grpSpPr>
        <p:sp>
          <p:nvSpPr>
            <p:cNvPr id="52278" name="Rectangle 74">
              <a:extLst>
                <a:ext uri="{FF2B5EF4-FFF2-40B4-BE49-F238E27FC236}">
                  <a16:creationId xmlns:a16="http://schemas.microsoft.com/office/drawing/2014/main" id="{F666D22A-F212-4E3B-9403-722BBA80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175"/>
              <a:ext cx="2544" cy="16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2279" name="Text Box 75">
              <a:extLst>
                <a:ext uri="{FF2B5EF4-FFF2-40B4-BE49-F238E27FC236}">
                  <a16:creationId xmlns:a16="http://schemas.microsoft.com/office/drawing/2014/main" id="{AEE05F85-55F0-4DC8-B802-B138FDF2D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4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intermediate code generator</a:t>
              </a:r>
            </a:p>
          </p:txBody>
        </p:sp>
      </p:grpSp>
      <p:sp>
        <p:nvSpPr>
          <p:cNvPr id="52233" name="Text Box 76">
            <a:extLst>
              <a:ext uri="{FF2B5EF4-FFF2-40B4-BE49-F238E27FC236}">
                <a16:creationId xmlns:a16="http://schemas.microsoft.com/office/drawing/2014/main" id="{32F6C432-4F29-4D91-8A81-8D607F836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824038"/>
            <a:ext cx="350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 :=   id2  +  id3 * 60</a:t>
            </a:r>
          </a:p>
        </p:txBody>
      </p:sp>
      <p:grpSp>
        <p:nvGrpSpPr>
          <p:cNvPr id="52234" name="Group 77">
            <a:extLst>
              <a:ext uri="{FF2B5EF4-FFF2-40B4-BE49-F238E27FC236}">
                <a16:creationId xmlns:a16="http://schemas.microsoft.com/office/drawing/2014/main" id="{8C373B92-3AB2-485B-87B5-15DB8F8FE49E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90763"/>
            <a:ext cx="3429000" cy="1138237"/>
            <a:chOff x="1344" y="1392"/>
            <a:chExt cx="2160" cy="850"/>
          </a:xfrm>
        </p:grpSpPr>
        <p:sp>
          <p:nvSpPr>
            <p:cNvPr id="52264" name="Text Box 78">
              <a:extLst>
                <a:ext uri="{FF2B5EF4-FFF2-40B4-BE49-F238E27FC236}">
                  <a16:creationId xmlns:a16="http://schemas.microsoft.com/office/drawing/2014/main" id="{429B995B-15C4-45EE-9444-1C5D72C62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392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52265" name="Text Box 79">
              <a:extLst>
                <a:ext uri="{FF2B5EF4-FFF2-40B4-BE49-F238E27FC236}">
                  <a16:creationId xmlns:a16="http://schemas.microsoft.com/office/drawing/2014/main" id="{A184EA89-8006-4329-8090-4D9BDDCF6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632"/>
              <a:ext cx="72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52266" name="Text Box 80">
              <a:extLst>
                <a:ext uri="{FF2B5EF4-FFF2-40B4-BE49-F238E27FC236}">
                  <a16:creationId xmlns:a16="http://schemas.microsoft.com/office/drawing/2014/main" id="{451F0150-9795-457F-A0C3-899FBE6F0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76"/>
              <a:ext cx="72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52267" name="Text Box 81">
              <a:extLst>
                <a:ext uri="{FF2B5EF4-FFF2-40B4-BE49-F238E27FC236}">
                  <a16:creationId xmlns:a16="http://schemas.microsoft.com/office/drawing/2014/main" id="{BEE465E6-9280-4C70-A6A8-E3151ACD8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968"/>
              <a:ext cx="72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52268" name="Text Box 82">
              <a:extLst>
                <a:ext uri="{FF2B5EF4-FFF2-40B4-BE49-F238E27FC236}">
                  <a16:creationId xmlns:a16="http://schemas.microsoft.com/office/drawing/2014/main" id="{76DBA11B-3FCE-489B-8ADB-2018382AE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584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52269" name="Text Box 83">
              <a:extLst>
                <a:ext uri="{FF2B5EF4-FFF2-40B4-BE49-F238E27FC236}">
                  <a16:creationId xmlns:a16="http://schemas.microsoft.com/office/drawing/2014/main" id="{C3F206DD-FC28-4355-AB4D-52866195B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776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52270" name="Text Box 84">
              <a:extLst>
                <a:ext uri="{FF2B5EF4-FFF2-40B4-BE49-F238E27FC236}">
                  <a16:creationId xmlns:a16="http://schemas.microsoft.com/office/drawing/2014/main" id="{C7B954CB-63A9-468C-A151-5CB7E0123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968"/>
              <a:ext cx="384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52271" name="Line 85">
              <a:extLst>
                <a:ext uri="{FF2B5EF4-FFF2-40B4-BE49-F238E27FC236}">
                  <a16:creationId xmlns:a16="http://schemas.microsoft.com/office/drawing/2014/main" id="{606C85E6-9034-45F2-A118-B91C0AAB0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77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2" name="Line 86">
              <a:extLst>
                <a:ext uri="{FF2B5EF4-FFF2-40B4-BE49-F238E27FC236}">
                  <a16:creationId xmlns:a16="http://schemas.microsoft.com/office/drawing/2014/main" id="{313CA5AF-230B-4D25-AFC1-F5014B4E6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158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3" name="Line 87">
              <a:extLst>
                <a:ext uri="{FF2B5EF4-FFF2-40B4-BE49-F238E27FC236}">
                  <a16:creationId xmlns:a16="http://schemas.microsoft.com/office/drawing/2014/main" id="{9AB6D977-5971-4AEA-AAEB-C400FBBA5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4" name="Line 88">
              <a:extLst>
                <a:ext uri="{FF2B5EF4-FFF2-40B4-BE49-F238E27FC236}">
                  <a16:creationId xmlns:a16="http://schemas.microsoft.com/office/drawing/2014/main" id="{63C76B3B-FD0E-4523-9952-98F77D926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72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5" name="Line 89">
              <a:extLst>
                <a:ext uri="{FF2B5EF4-FFF2-40B4-BE49-F238E27FC236}">
                  <a16:creationId xmlns:a16="http://schemas.microsoft.com/office/drawing/2014/main" id="{D271E0C4-91CB-443C-B42B-E6F4E4F86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6" name="Line 90">
              <a:extLst>
                <a:ext uri="{FF2B5EF4-FFF2-40B4-BE49-F238E27FC236}">
                  <a16:creationId xmlns:a16="http://schemas.microsoft.com/office/drawing/2014/main" id="{22D8A255-E6BE-4006-B7F0-DB711F399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77" name="Line 91">
              <a:extLst>
                <a:ext uri="{FF2B5EF4-FFF2-40B4-BE49-F238E27FC236}">
                  <a16:creationId xmlns:a16="http://schemas.microsoft.com/office/drawing/2014/main" id="{9B39409E-39E8-4550-B2A2-958D6FCF7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2235" name="Group 92">
            <a:extLst>
              <a:ext uri="{FF2B5EF4-FFF2-40B4-BE49-F238E27FC236}">
                <a16:creationId xmlns:a16="http://schemas.microsoft.com/office/drawing/2014/main" id="{D673D517-E18E-412C-A946-781A8273AF77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644900"/>
            <a:ext cx="4038600" cy="1460500"/>
            <a:chOff x="1056" y="2304"/>
            <a:chExt cx="2544" cy="1090"/>
          </a:xfrm>
        </p:grpSpPr>
        <p:sp>
          <p:nvSpPr>
            <p:cNvPr id="52248" name="Text Box 93">
              <a:extLst>
                <a:ext uri="{FF2B5EF4-FFF2-40B4-BE49-F238E27FC236}">
                  <a16:creationId xmlns:a16="http://schemas.microsoft.com/office/drawing/2014/main" id="{38E561BB-43CF-41B5-9529-997A6A2B6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52249" name="Text Box 94">
              <a:extLst>
                <a:ext uri="{FF2B5EF4-FFF2-40B4-BE49-F238E27FC236}">
                  <a16:creationId xmlns:a16="http://schemas.microsoft.com/office/drawing/2014/main" id="{3D4F7E20-AB7D-4D2D-A24E-0328D5435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52250" name="Text Box 95">
              <a:extLst>
                <a:ext uri="{FF2B5EF4-FFF2-40B4-BE49-F238E27FC236}">
                  <a16:creationId xmlns:a16="http://schemas.microsoft.com/office/drawing/2014/main" id="{9EA787C3-949C-46B5-807B-2159B14DB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52251" name="Text Box 96">
              <a:extLst>
                <a:ext uri="{FF2B5EF4-FFF2-40B4-BE49-F238E27FC236}">
                  <a16:creationId xmlns:a16="http://schemas.microsoft.com/office/drawing/2014/main" id="{F8469187-DBD4-4027-BD41-590E4A4F4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52252" name="Text Box 97">
              <a:extLst>
                <a:ext uri="{FF2B5EF4-FFF2-40B4-BE49-F238E27FC236}">
                  <a16:creationId xmlns:a16="http://schemas.microsoft.com/office/drawing/2014/main" id="{FF960978-2B2C-4849-8D09-297821D8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52253" name="Text Box 98">
              <a:extLst>
                <a:ext uri="{FF2B5EF4-FFF2-40B4-BE49-F238E27FC236}">
                  <a16:creationId xmlns:a16="http://schemas.microsoft.com/office/drawing/2014/main" id="{4EECE23C-FA88-4D51-9BEC-3E9706260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52254" name="Text Box 99">
              <a:extLst>
                <a:ext uri="{FF2B5EF4-FFF2-40B4-BE49-F238E27FC236}">
                  <a16:creationId xmlns:a16="http://schemas.microsoft.com/office/drawing/2014/main" id="{30F5A292-916A-444E-A75A-1D9424A98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52255" name="Line 100">
              <a:extLst>
                <a:ext uri="{FF2B5EF4-FFF2-40B4-BE49-F238E27FC236}">
                  <a16:creationId xmlns:a16="http://schemas.microsoft.com/office/drawing/2014/main" id="{EF76C24D-BE70-47BF-BCB8-9A8F7FC34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6" name="Line 101">
              <a:extLst>
                <a:ext uri="{FF2B5EF4-FFF2-40B4-BE49-F238E27FC236}">
                  <a16:creationId xmlns:a16="http://schemas.microsoft.com/office/drawing/2014/main" id="{C6B71B59-4B87-40D0-9278-A5613A8BB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7" name="Line 102">
              <a:extLst>
                <a:ext uri="{FF2B5EF4-FFF2-40B4-BE49-F238E27FC236}">
                  <a16:creationId xmlns:a16="http://schemas.microsoft.com/office/drawing/2014/main" id="{30B82CA7-1074-4C0C-903A-02ECDCBD5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8" name="Line 103">
              <a:extLst>
                <a:ext uri="{FF2B5EF4-FFF2-40B4-BE49-F238E27FC236}">
                  <a16:creationId xmlns:a16="http://schemas.microsoft.com/office/drawing/2014/main" id="{BF7662B2-EEE7-49FE-AC0D-18A0F7BF8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9" name="Line 104">
              <a:extLst>
                <a:ext uri="{FF2B5EF4-FFF2-40B4-BE49-F238E27FC236}">
                  <a16:creationId xmlns:a16="http://schemas.microsoft.com/office/drawing/2014/main" id="{8EE7DDDE-146A-4074-9974-424314701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0" name="Line 105">
              <a:extLst>
                <a:ext uri="{FF2B5EF4-FFF2-40B4-BE49-F238E27FC236}">
                  <a16:creationId xmlns:a16="http://schemas.microsoft.com/office/drawing/2014/main" id="{BC9B323E-90D5-4A4B-BFA4-A7B1250D2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1" name="Line 106">
              <a:extLst>
                <a:ext uri="{FF2B5EF4-FFF2-40B4-BE49-F238E27FC236}">
                  <a16:creationId xmlns:a16="http://schemas.microsoft.com/office/drawing/2014/main" id="{359AC1EA-EE18-4EF5-A3AE-5B60D95BC6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62" name="Text Box 107">
              <a:extLst>
                <a:ext uri="{FF2B5EF4-FFF2-40B4-BE49-F238E27FC236}">
                  <a16:creationId xmlns:a16="http://schemas.microsoft.com/office/drawing/2014/main" id="{1244EFBA-1C55-42BE-A35F-D4BA74097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20"/>
              <a:ext cx="48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52263" name="Line 108">
              <a:extLst>
                <a:ext uri="{FF2B5EF4-FFF2-40B4-BE49-F238E27FC236}">
                  <a16:creationId xmlns:a16="http://schemas.microsoft.com/office/drawing/2014/main" id="{61CD6A38-24B9-43FD-9A02-FE15FEE63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236" name="Rectangle 109">
            <a:extLst>
              <a:ext uri="{FF2B5EF4-FFF2-40B4-BE49-F238E27FC236}">
                <a16:creationId xmlns:a16="http://schemas.microsoft.com/office/drawing/2014/main" id="{E8B6EBEB-CE94-4969-ACF4-E692DDEF1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786188"/>
            <a:ext cx="1447800" cy="1863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2237" name="Text Box 110">
            <a:extLst>
              <a:ext uri="{FF2B5EF4-FFF2-40B4-BE49-F238E27FC236}">
                <a16:creationId xmlns:a16="http://schemas.microsoft.com/office/drawing/2014/main" id="{82FC47E8-5A15-47DE-A3D2-B9B373EA4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914775"/>
            <a:ext cx="990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Symbol Table</a:t>
            </a:r>
          </a:p>
        </p:txBody>
      </p:sp>
      <p:sp>
        <p:nvSpPr>
          <p:cNvPr id="52238" name="Text Box 111">
            <a:extLst>
              <a:ext uri="{FF2B5EF4-FFF2-40B4-BE49-F238E27FC236}">
                <a16:creationId xmlns:a16="http://schemas.microsoft.com/office/drawing/2014/main" id="{0A24023D-4CED-407B-ABAC-96CBC154F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57713"/>
            <a:ext cx="1447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....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initial ….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rate….</a:t>
            </a:r>
          </a:p>
        </p:txBody>
      </p:sp>
      <p:cxnSp>
        <p:nvCxnSpPr>
          <p:cNvPr id="52239" name="AutoShape 112">
            <a:extLst>
              <a:ext uri="{FF2B5EF4-FFF2-40B4-BE49-F238E27FC236}">
                <a16:creationId xmlns:a16="http://schemas.microsoft.com/office/drawing/2014/main" id="{18056767-70B4-49F3-B148-A8A713BADF1A}"/>
              </a:ext>
            </a:extLst>
          </p:cNvPr>
          <p:cNvCxnSpPr>
            <a:cxnSpLocks noChangeShapeType="1"/>
            <a:stCxn id="52284" idx="1"/>
            <a:endCxn id="52236" idx="0"/>
          </p:cNvCxnSpPr>
          <p:nvPr/>
        </p:nvCxnSpPr>
        <p:spPr bwMode="auto">
          <a:xfrm rot="10800000" flipV="1">
            <a:off x="2095500" y="1695450"/>
            <a:ext cx="723900" cy="209073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0" name="Line 113">
            <a:extLst>
              <a:ext uri="{FF2B5EF4-FFF2-40B4-BE49-F238E27FC236}">
                <a16:creationId xmlns:a16="http://schemas.microsoft.com/office/drawing/2014/main" id="{36F1DFFA-F0AC-4F34-852B-22ACC4E384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2306638"/>
            <a:ext cx="609600" cy="147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1" name="Line 114">
            <a:extLst>
              <a:ext uri="{FF2B5EF4-FFF2-40B4-BE49-F238E27FC236}">
                <a16:creationId xmlns:a16="http://schemas.microsoft.com/office/drawing/2014/main" id="{7F651BD7-13FC-4760-8768-C12612A8EA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3592513"/>
            <a:ext cx="38100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2242" name="AutoShape 115">
            <a:extLst>
              <a:ext uri="{FF2B5EF4-FFF2-40B4-BE49-F238E27FC236}">
                <a16:creationId xmlns:a16="http://schemas.microsoft.com/office/drawing/2014/main" id="{EFAD5885-554C-452D-ABA1-99F43DA82338}"/>
              </a:ext>
            </a:extLst>
          </p:cNvPr>
          <p:cNvCxnSpPr>
            <a:cxnSpLocks noChangeShapeType="1"/>
            <a:stCxn id="52278" idx="1"/>
            <a:endCxn id="52236" idx="3"/>
          </p:cNvCxnSpPr>
          <p:nvPr/>
        </p:nvCxnSpPr>
        <p:spPr bwMode="auto">
          <a:xfrm rot="10800000">
            <a:off x="2819400" y="4718050"/>
            <a:ext cx="76200" cy="4508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3" name="Line 116">
            <a:extLst>
              <a:ext uri="{FF2B5EF4-FFF2-40B4-BE49-F238E27FC236}">
                <a16:creationId xmlns:a16="http://schemas.microsoft.com/office/drawing/2014/main" id="{53FA8697-59B1-497E-B17D-762122DB45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5072063"/>
            <a:ext cx="3048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4" name="Line 117">
            <a:extLst>
              <a:ext uri="{FF2B5EF4-FFF2-40B4-BE49-F238E27FC236}">
                <a16:creationId xmlns:a16="http://schemas.microsoft.com/office/drawing/2014/main" id="{73A3C64E-B7FC-4FB4-A9B1-CF645CC3B8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592513"/>
            <a:ext cx="3048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5" name="Line 118">
            <a:extLst>
              <a:ext uri="{FF2B5EF4-FFF2-40B4-BE49-F238E27FC236}">
                <a16:creationId xmlns:a16="http://schemas.microsoft.com/office/drawing/2014/main" id="{AC5BDD0F-2089-4577-8C9D-85A96602B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2241550"/>
            <a:ext cx="457200" cy="1093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2246" name="AutoShape 119">
            <a:extLst>
              <a:ext uri="{FF2B5EF4-FFF2-40B4-BE49-F238E27FC236}">
                <a16:creationId xmlns:a16="http://schemas.microsoft.com/office/drawing/2014/main" id="{CD7F866C-A1FE-4E63-843A-25C475A4E5D0}"/>
              </a:ext>
            </a:extLst>
          </p:cNvPr>
          <p:cNvCxnSpPr>
            <a:cxnSpLocks noChangeShapeType="1"/>
            <a:stCxn id="52284" idx="3"/>
            <a:endCxn id="52227" idx="0"/>
          </p:cNvCxnSpPr>
          <p:nvPr/>
        </p:nvCxnSpPr>
        <p:spPr bwMode="auto">
          <a:xfrm>
            <a:off x="6858000" y="1695450"/>
            <a:ext cx="647700" cy="16398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7" name="Text Box 120">
            <a:extLst>
              <a:ext uri="{FF2B5EF4-FFF2-40B4-BE49-F238E27FC236}">
                <a16:creationId xmlns:a16="http://schemas.microsoft.com/office/drawing/2014/main" id="{43A5C432-1954-478C-9D4F-3EBFBA26E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400425"/>
            <a:ext cx="1841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Errors</a:t>
            </a:r>
            <a:endParaRPr kumimoji="0" lang="en-US" altLang="zh-CN" sz="24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8">
            <a:extLst>
              <a:ext uri="{FF2B5EF4-FFF2-40B4-BE49-F238E27FC236}">
                <a16:creationId xmlns:a16="http://schemas.microsoft.com/office/drawing/2014/main" id="{BB1E153D-EA78-43DB-95DC-0E08CB8A3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52400"/>
            <a:ext cx="533400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3251" name="Text Box 29">
            <a:extLst>
              <a:ext uri="{FF2B5EF4-FFF2-40B4-BE49-F238E27FC236}">
                <a16:creationId xmlns:a16="http://schemas.microsoft.com/office/drawing/2014/main" id="{1E7E4857-5476-4597-A2CD-72849770F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28600"/>
            <a:ext cx="1841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Errors</a:t>
            </a:r>
            <a:endParaRPr kumimoji="0" lang="en-US" altLang="zh-CN" sz="2400" b="1"/>
          </a:p>
        </p:txBody>
      </p:sp>
      <p:grpSp>
        <p:nvGrpSpPr>
          <p:cNvPr id="53252" name="Group 30">
            <a:extLst>
              <a:ext uri="{FF2B5EF4-FFF2-40B4-BE49-F238E27FC236}">
                <a16:creationId xmlns:a16="http://schemas.microsoft.com/office/drawing/2014/main" id="{544CB121-1CD3-44EF-BA20-B47E7DE2A81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562100"/>
            <a:ext cx="4038600" cy="336550"/>
            <a:chOff x="912" y="528"/>
            <a:chExt cx="2544" cy="212"/>
          </a:xfrm>
        </p:grpSpPr>
        <p:sp>
          <p:nvSpPr>
            <p:cNvPr id="53272" name="Rectangle 31">
              <a:extLst>
                <a:ext uri="{FF2B5EF4-FFF2-40B4-BE49-F238E27FC236}">
                  <a16:creationId xmlns:a16="http://schemas.microsoft.com/office/drawing/2014/main" id="{E14A5F3E-4891-4367-AA91-95BABB510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3273" name="Text Box 32">
              <a:extLst>
                <a:ext uri="{FF2B5EF4-FFF2-40B4-BE49-F238E27FC236}">
                  <a16:creationId xmlns:a16="http://schemas.microsoft.com/office/drawing/2014/main" id="{5AE1E226-5FAE-4EB2-AC04-A47E91260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intermediate code generator</a:t>
              </a:r>
            </a:p>
          </p:txBody>
        </p:sp>
      </p:grpSp>
      <p:grpSp>
        <p:nvGrpSpPr>
          <p:cNvPr id="53253" name="Group 33">
            <a:extLst>
              <a:ext uri="{FF2B5EF4-FFF2-40B4-BE49-F238E27FC236}">
                <a16:creationId xmlns:a16="http://schemas.microsoft.com/office/drawing/2014/main" id="{BF52DA60-91EA-4B00-B661-A14582EA0C84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086100"/>
            <a:ext cx="4038600" cy="336550"/>
            <a:chOff x="912" y="528"/>
            <a:chExt cx="2544" cy="212"/>
          </a:xfrm>
        </p:grpSpPr>
        <p:sp>
          <p:nvSpPr>
            <p:cNvPr id="53270" name="Rectangle 34">
              <a:extLst>
                <a:ext uri="{FF2B5EF4-FFF2-40B4-BE49-F238E27FC236}">
                  <a16:creationId xmlns:a16="http://schemas.microsoft.com/office/drawing/2014/main" id="{E3DFB532-1D66-4B5B-9E62-1A04DE34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3271" name="Text Box 35">
              <a:extLst>
                <a:ext uri="{FF2B5EF4-FFF2-40B4-BE49-F238E27FC236}">
                  <a16:creationId xmlns:a16="http://schemas.microsoft.com/office/drawing/2014/main" id="{5278B7DD-BDA7-4D23-ADA8-C0B481311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code optimizer</a:t>
              </a:r>
            </a:p>
          </p:txBody>
        </p:sp>
      </p:grpSp>
      <p:grpSp>
        <p:nvGrpSpPr>
          <p:cNvPr id="53254" name="Group 36">
            <a:extLst>
              <a:ext uri="{FF2B5EF4-FFF2-40B4-BE49-F238E27FC236}">
                <a16:creationId xmlns:a16="http://schemas.microsoft.com/office/drawing/2014/main" id="{46E36A8A-CE59-44E1-B820-330EAD883C2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000500"/>
            <a:ext cx="4038600" cy="336550"/>
            <a:chOff x="912" y="528"/>
            <a:chExt cx="2544" cy="212"/>
          </a:xfrm>
        </p:grpSpPr>
        <p:sp>
          <p:nvSpPr>
            <p:cNvPr id="53268" name="Rectangle 37">
              <a:extLst>
                <a:ext uri="{FF2B5EF4-FFF2-40B4-BE49-F238E27FC236}">
                  <a16:creationId xmlns:a16="http://schemas.microsoft.com/office/drawing/2014/main" id="{49EBAC7E-FECE-45C7-BA48-8B8FE92B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8"/>
              <a:ext cx="2544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3269" name="Text Box 38">
              <a:extLst>
                <a:ext uri="{FF2B5EF4-FFF2-40B4-BE49-F238E27FC236}">
                  <a16:creationId xmlns:a16="http://schemas.microsoft.com/office/drawing/2014/main" id="{6AF3065D-1C5B-42C5-8678-BE5016CD9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528"/>
              <a:ext cx="23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600" b="1"/>
                <a:t>final code generator</a:t>
              </a:r>
            </a:p>
          </p:txBody>
        </p:sp>
      </p:grpSp>
      <p:sp>
        <p:nvSpPr>
          <p:cNvPr id="53255" name="Text Box 39">
            <a:extLst>
              <a:ext uri="{FF2B5EF4-FFF2-40B4-BE49-F238E27FC236}">
                <a16:creationId xmlns:a16="http://schemas.microsoft.com/office/drawing/2014/main" id="{1C58B4B2-5124-4598-B086-D1FFD3986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866900"/>
            <a:ext cx="335280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:= temp3</a:t>
            </a:r>
          </a:p>
        </p:txBody>
      </p:sp>
      <p:sp>
        <p:nvSpPr>
          <p:cNvPr id="53256" name="Text Box 40">
            <a:extLst>
              <a:ext uri="{FF2B5EF4-FFF2-40B4-BE49-F238E27FC236}">
                <a16:creationId xmlns:a16="http://schemas.microsoft.com/office/drawing/2014/main" id="{B73DC04E-29BD-4AD7-B517-FA022F78F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390900"/>
            <a:ext cx="33528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id1 := id2 + temp1</a:t>
            </a:r>
          </a:p>
        </p:txBody>
      </p:sp>
      <p:sp>
        <p:nvSpPr>
          <p:cNvPr id="53257" name="Text Box 41">
            <a:extLst>
              <a:ext uri="{FF2B5EF4-FFF2-40B4-BE49-F238E27FC236}">
                <a16:creationId xmlns:a16="http://schemas.microsoft.com/office/drawing/2014/main" id="{CAB75DD1-3545-4DE1-94BB-870B5EE90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267200"/>
            <a:ext cx="21336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ADDF R1,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MOVF R1, id1</a:t>
            </a:r>
          </a:p>
        </p:txBody>
      </p:sp>
      <p:sp>
        <p:nvSpPr>
          <p:cNvPr id="53258" name="Rectangle 42">
            <a:extLst>
              <a:ext uri="{FF2B5EF4-FFF2-40B4-BE49-F238E27FC236}">
                <a16:creationId xmlns:a16="http://schemas.microsoft.com/office/drawing/2014/main" id="{2163DBF4-5520-4AB7-9C4A-24A74A28E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8600"/>
            <a:ext cx="1447800" cy="2057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53259" name="Text Box 43">
            <a:extLst>
              <a:ext uri="{FF2B5EF4-FFF2-40B4-BE49-F238E27FC236}">
                <a16:creationId xmlns:a16="http://schemas.microsoft.com/office/drawing/2014/main" id="{67DF638E-C022-4CC0-AC5D-3AE7191A1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990600"/>
            <a:ext cx="1447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position ....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initial ….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rate….</a:t>
            </a:r>
          </a:p>
        </p:txBody>
      </p:sp>
      <p:cxnSp>
        <p:nvCxnSpPr>
          <p:cNvPr id="53260" name="AutoShape 44">
            <a:extLst>
              <a:ext uri="{FF2B5EF4-FFF2-40B4-BE49-F238E27FC236}">
                <a16:creationId xmlns:a16="http://schemas.microsoft.com/office/drawing/2014/main" id="{85F0CFAE-A627-4B7F-B3BD-F4E8C9483748}"/>
              </a:ext>
            </a:extLst>
          </p:cNvPr>
          <p:cNvCxnSpPr>
            <a:cxnSpLocks noChangeShapeType="1"/>
            <a:stCxn id="53272" idx="1"/>
            <a:endCxn id="53258" idx="3"/>
          </p:cNvCxnSpPr>
          <p:nvPr/>
        </p:nvCxnSpPr>
        <p:spPr bwMode="auto">
          <a:xfrm rot="10800000">
            <a:off x="2743200" y="1257300"/>
            <a:ext cx="762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1" name="Line 45">
            <a:extLst>
              <a:ext uri="{FF2B5EF4-FFF2-40B4-BE49-F238E27FC236}">
                <a16:creationId xmlns:a16="http://schemas.microsoft.com/office/drawing/2014/main" id="{395406F3-C3A7-4C3C-A3CA-9263EDF236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22860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2" name="Line 46">
            <a:extLst>
              <a:ext uri="{FF2B5EF4-FFF2-40B4-BE49-F238E27FC236}">
                <a16:creationId xmlns:a16="http://schemas.microsoft.com/office/drawing/2014/main" id="{D11022D4-1B21-4311-AF77-78A107E1A5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5000" y="2286000"/>
            <a:ext cx="914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53263" name="AutoShape 47">
            <a:extLst>
              <a:ext uri="{FF2B5EF4-FFF2-40B4-BE49-F238E27FC236}">
                <a16:creationId xmlns:a16="http://schemas.microsoft.com/office/drawing/2014/main" id="{2DBC1613-B710-42F6-BC6A-0BCBFC65C7A5}"/>
              </a:ext>
            </a:extLst>
          </p:cNvPr>
          <p:cNvCxnSpPr>
            <a:cxnSpLocks noChangeShapeType="1"/>
            <a:stCxn id="53268" idx="3"/>
            <a:endCxn id="53250" idx="2"/>
          </p:cNvCxnSpPr>
          <p:nvPr/>
        </p:nvCxnSpPr>
        <p:spPr bwMode="auto">
          <a:xfrm flipV="1">
            <a:off x="6858000" y="2743200"/>
            <a:ext cx="571500" cy="1409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64" name="Line 48">
            <a:extLst>
              <a:ext uri="{FF2B5EF4-FFF2-40B4-BE49-F238E27FC236}">
                <a16:creationId xmlns:a16="http://schemas.microsoft.com/office/drawing/2014/main" id="{61147A77-7ADF-4D00-B91E-E4A9EE38EE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27432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5" name="Line 49">
            <a:extLst>
              <a:ext uri="{FF2B5EF4-FFF2-40B4-BE49-F238E27FC236}">
                <a16:creationId xmlns:a16="http://schemas.microsoft.com/office/drawing/2014/main" id="{77F5B108-27DA-4771-957C-A703D73902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16002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6" name="Rectangle 50">
            <a:extLst>
              <a:ext uri="{FF2B5EF4-FFF2-40B4-BE49-F238E27FC236}">
                <a16:creationId xmlns:a16="http://schemas.microsoft.com/office/drawing/2014/main" id="{95D4C729-D01E-4EB8-893D-75F2F9C4B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613" y="533400"/>
            <a:ext cx="1387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600" b="1"/>
              <a:t>Symbol Table</a:t>
            </a:r>
          </a:p>
        </p:txBody>
      </p:sp>
      <p:sp>
        <p:nvSpPr>
          <p:cNvPr id="53267" name="Rectangle 51">
            <a:extLst>
              <a:ext uri="{FF2B5EF4-FFF2-40B4-BE49-F238E27FC236}">
                <a16:creationId xmlns:a16="http://schemas.microsoft.com/office/drawing/2014/main" id="{5DBD4CB6-A37D-4B43-8E00-3EB7DF46D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514600"/>
            <a:ext cx="13716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>
                <a:latin typeface="Courier New" panose="02070309020205020404" pitchFamily="49" charset="0"/>
              </a:rPr>
              <a:t>3 address code</a:t>
            </a:r>
            <a:endParaRPr kumimoji="0" lang="en-US" altLang="zh-CN" sz="20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8B30896-3CD7-4B3D-B208-521A51E85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1.3.3  </a:t>
            </a:r>
            <a:r>
              <a:rPr lang="zh-CN" altLang="en-US"/>
              <a:t>分析阶段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AB532AD3-A25B-4A06-876F-48B5AFF0B4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词法分析</a:t>
            </a:r>
          </a:p>
          <a:p>
            <a:pPr lvl="1" eaLnBrk="1" hangingPunct="1"/>
            <a:r>
              <a:rPr lang="zh-CN" altLang="en-US" sz="2400" dirty="0"/>
              <a:t>单词，词素，词法值</a:t>
            </a:r>
            <a:r>
              <a:rPr lang="zh-CN" altLang="en-US" sz="2400" dirty="0">
                <a:sym typeface="Wingdings" panose="05000000000000000000" pitchFamily="2" charset="2"/>
              </a:rPr>
              <a:t>符号表</a:t>
            </a:r>
          </a:p>
          <a:p>
            <a:pPr lvl="1" eaLnBrk="1" hangingPunct="1"/>
            <a:r>
              <a:rPr lang="en-US" altLang="zh-CN" sz="2400" dirty="0">
                <a:sym typeface="Wingdings" panose="05000000000000000000" pitchFamily="2" charset="2"/>
              </a:rPr>
              <a:t>id := id + id * 60</a:t>
            </a:r>
          </a:p>
          <a:p>
            <a:pPr eaLnBrk="1" hangingPunct="1"/>
            <a:r>
              <a:rPr lang="zh-CN" altLang="en-US" sz="2800" dirty="0"/>
              <a:t>语法分析</a:t>
            </a:r>
            <a:r>
              <a:rPr lang="zh-CN" altLang="en-US" sz="2800" dirty="0">
                <a:sym typeface="Wingdings" panose="05000000000000000000" pitchFamily="2" charset="2"/>
              </a:rPr>
              <a:t>语法分析树</a:t>
            </a:r>
            <a:endParaRPr lang="zh-CN" altLang="en-US" sz="2800" dirty="0"/>
          </a:p>
        </p:txBody>
      </p:sp>
      <p:grpSp>
        <p:nvGrpSpPr>
          <p:cNvPr id="54276" name="Group 22">
            <a:extLst>
              <a:ext uri="{FF2B5EF4-FFF2-40B4-BE49-F238E27FC236}">
                <a16:creationId xmlns:a16="http://schemas.microsoft.com/office/drawing/2014/main" id="{F58735BD-8EE3-49BC-9790-F1440BBC51A7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3216275"/>
            <a:ext cx="3754437" cy="1741803"/>
            <a:chOff x="240" y="2112"/>
            <a:chExt cx="2365" cy="1372"/>
          </a:xfrm>
        </p:grpSpPr>
        <p:sp>
          <p:nvSpPr>
            <p:cNvPr id="54278" name="Text Box 6">
              <a:extLst>
                <a:ext uri="{FF2B5EF4-FFF2-40B4-BE49-F238E27FC236}">
                  <a16:creationId xmlns:a16="http://schemas.microsoft.com/office/drawing/2014/main" id="{C3D26C0C-7F6E-43DC-ACE5-D0571A779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565"/>
              <a:ext cx="528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400" b="1" dirty="0"/>
                <a:t>id</a:t>
              </a:r>
            </a:p>
          </p:txBody>
        </p:sp>
        <p:grpSp>
          <p:nvGrpSpPr>
            <p:cNvPr id="54279" name="Group 19">
              <a:extLst>
                <a:ext uri="{FF2B5EF4-FFF2-40B4-BE49-F238E27FC236}">
                  <a16:creationId xmlns:a16="http://schemas.microsoft.com/office/drawing/2014/main" id="{17A80384-5AFE-4489-B719-6285DC1DE0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112"/>
              <a:ext cx="2125" cy="1372"/>
              <a:chOff x="480" y="2304"/>
              <a:chExt cx="2125" cy="1962"/>
            </a:xfrm>
          </p:grpSpPr>
          <p:sp>
            <p:nvSpPr>
              <p:cNvPr id="54280" name="Text Box 5">
                <a:extLst>
                  <a:ext uri="{FF2B5EF4-FFF2-40B4-BE49-F238E27FC236}">
                    <a16:creationId xmlns:a16="http://schemas.microsoft.com/office/drawing/2014/main" id="{B3AFE72C-11DA-4C2C-8BA9-356343DC7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1" y="2304"/>
                <a:ext cx="494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:=</a:t>
                </a:r>
              </a:p>
            </p:txBody>
          </p:sp>
          <p:sp>
            <p:nvSpPr>
              <p:cNvPr id="54281" name="Text Box 7">
                <a:extLst>
                  <a:ext uri="{FF2B5EF4-FFF2-40B4-BE49-F238E27FC236}">
                    <a16:creationId xmlns:a16="http://schemas.microsoft.com/office/drawing/2014/main" id="{68130420-AB6C-427B-9EA6-DB4341ED18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2" y="3341"/>
                <a:ext cx="928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 dirty="0"/>
                  <a:t>id</a:t>
                </a:r>
              </a:p>
            </p:txBody>
          </p:sp>
          <p:sp>
            <p:nvSpPr>
              <p:cNvPr id="54282" name="Text Box 8">
                <a:extLst>
                  <a:ext uri="{FF2B5EF4-FFF2-40B4-BE49-F238E27FC236}">
                    <a16:creationId xmlns:a16="http://schemas.microsoft.com/office/drawing/2014/main" id="{0458824A-7760-43F4-A5AE-83558A55A0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44"/>
                <a:ext cx="928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 dirty="0"/>
                  <a:t>id</a:t>
                </a:r>
              </a:p>
            </p:txBody>
          </p:sp>
          <p:sp>
            <p:nvSpPr>
              <p:cNvPr id="54283" name="Text Box 9">
                <a:extLst>
                  <a:ext uri="{FF2B5EF4-FFF2-40B4-BE49-F238E27FC236}">
                    <a16:creationId xmlns:a16="http://schemas.microsoft.com/office/drawing/2014/main" id="{F0D540FA-5349-41D5-9CE5-3DA6873BD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2926"/>
                <a:ext cx="495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+</a:t>
                </a:r>
              </a:p>
            </p:txBody>
          </p:sp>
          <p:sp>
            <p:nvSpPr>
              <p:cNvPr id="54284" name="Text Box 10">
                <a:extLst>
                  <a:ext uri="{FF2B5EF4-FFF2-40B4-BE49-F238E27FC236}">
                    <a16:creationId xmlns:a16="http://schemas.microsoft.com/office/drawing/2014/main" id="{1779A390-68BF-41B5-8510-85A56439A2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3359"/>
                <a:ext cx="495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/>
                  <a:t>*</a:t>
                </a:r>
              </a:p>
            </p:txBody>
          </p:sp>
          <p:sp>
            <p:nvSpPr>
              <p:cNvPr id="54285" name="Text Box 11">
                <a:extLst>
                  <a:ext uri="{FF2B5EF4-FFF2-40B4-BE49-F238E27FC236}">
                    <a16:creationId xmlns:a16="http://schemas.microsoft.com/office/drawing/2014/main" id="{E555C490-FF2C-44D5-96B1-9671E137C7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6" y="3746"/>
                <a:ext cx="619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>
                    <a:solidFill>
                      <a:srgbClr val="3333C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2400" b="1" dirty="0"/>
                  <a:t>NUM</a:t>
                </a:r>
              </a:p>
            </p:txBody>
          </p:sp>
          <p:sp>
            <p:nvSpPr>
              <p:cNvPr id="54286" name="Line 12">
                <a:extLst>
                  <a:ext uri="{FF2B5EF4-FFF2-40B4-BE49-F238E27FC236}">
                    <a16:creationId xmlns:a16="http://schemas.microsoft.com/office/drawing/2014/main" id="{E607CE39-D7DD-4F86-A8D6-0BC1908C8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9" y="334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87" name="Line 13">
                <a:extLst>
                  <a:ext uri="{FF2B5EF4-FFF2-40B4-BE49-F238E27FC236}">
                    <a16:creationId xmlns:a16="http://schemas.microsoft.com/office/drawing/2014/main" id="{4D495ABD-F6DD-4D3F-B48D-1B4376FC6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592"/>
                <a:ext cx="192" cy="3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88" name="Line 14">
                <a:extLst>
                  <a:ext uri="{FF2B5EF4-FFF2-40B4-BE49-F238E27FC236}">
                    <a16:creationId xmlns:a16="http://schemas.microsoft.com/office/drawing/2014/main" id="{FC3B2598-732F-4504-A516-D3B815329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28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89" name="Line 15">
                <a:extLst>
                  <a:ext uri="{FF2B5EF4-FFF2-40B4-BE49-F238E27FC236}">
                    <a16:creationId xmlns:a16="http://schemas.microsoft.com/office/drawing/2014/main" id="{BFEAE2B9-9A20-4234-9097-962AFAF5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120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0" name="Line 16">
                <a:extLst>
                  <a:ext uri="{FF2B5EF4-FFF2-40B4-BE49-F238E27FC236}">
                    <a16:creationId xmlns:a16="http://schemas.microsoft.com/office/drawing/2014/main" id="{098B141B-619C-4665-B218-CD34A7363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310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1" name="Line 17">
                <a:extLst>
                  <a:ext uri="{FF2B5EF4-FFF2-40B4-BE49-F238E27FC236}">
                    <a16:creationId xmlns:a16="http://schemas.microsoft.com/office/drawing/2014/main" id="{A63B472F-5039-4D83-9E51-58860D02DB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0" y="3552"/>
                <a:ext cx="124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292" name="Line 18">
                <a:extLst>
                  <a:ext uri="{FF2B5EF4-FFF2-40B4-BE49-F238E27FC236}">
                    <a16:creationId xmlns:a16="http://schemas.microsoft.com/office/drawing/2014/main" id="{F8EE7E83-7455-4C3F-AB7A-344616E44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120"/>
                <a:ext cx="124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54277" name="Picture 20" descr="itree">
            <a:extLst>
              <a:ext uri="{FF2B5EF4-FFF2-40B4-BE49-F238E27FC236}">
                <a16:creationId xmlns:a16="http://schemas.microsoft.com/office/drawing/2014/main" id="{0C0B043F-75CA-449A-B322-54F95EE2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298291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E41BDB9-FF99-484B-AF11-3C2AEDFC2C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1.3.4  </a:t>
            </a:r>
            <a:r>
              <a:rPr lang="zh-CN" altLang="en-US"/>
              <a:t>中间代码生成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71A7AAA-1D26-4FD3-B9D3-BBA846A6F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eaLnBrk="1" hangingPunct="1"/>
            <a:r>
              <a:rPr lang="zh-CN" altLang="en-US" sz="2800"/>
              <a:t>虚拟机程序</a:t>
            </a:r>
            <a:r>
              <a:rPr lang="en-US" altLang="zh-CN" sz="2800"/>
              <a:t>——</a:t>
            </a:r>
            <a:r>
              <a:rPr lang="zh-CN" altLang="en-US" sz="2800"/>
              <a:t>不依赖实际体系结构</a:t>
            </a:r>
          </a:p>
          <a:p>
            <a:pPr eaLnBrk="1" hangingPunct="1"/>
            <a:r>
              <a:rPr lang="zh-CN" altLang="en-US" sz="2800"/>
              <a:t>应有两个重要特性</a:t>
            </a:r>
          </a:p>
          <a:p>
            <a:pPr lvl="1" eaLnBrk="1" hangingPunct="1"/>
            <a:r>
              <a:rPr lang="zh-CN" altLang="en-US" sz="2400"/>
              <a:t>容易生成</a:t>
            </a:r>
          </a:p>
          <a:p>
            <a:pPr lvl="1" eaLnBrk="1" hangingPunct="1"/>
            <a:r>
              <a:rPr lang="zh-CN" altLang="en-US" sz="2400"/>
              <a:t>容易翻译为目标程序</a:t>
            </a:r>
          </a:p>
          <a:p>
            <a:pPr eaLnBrk="1" hangingPunct="1"/>
            <a:r>
              <a:rPr lang="zh-CN" altLang="en-US" sz="2800"/>
              <a:t>三地址码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temp1 := inttoreal(60)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temp2 := id3 * temp1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temp3 := id2 + temp2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id1 := temp3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A0EF2-8D81-45CF-A524-E022B323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中间代码</a:t>
            </a:r>
            <a:r>
              <a:rPr lang="en-US" altLang="zh-CN" dirty="0"/>
              <a:t>LLVM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FD044-2828-4C61-B4B7-A402CF5E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LLVM</a:t>
            </a:r>
            <a:r>
              <a:rPr lang="zh-CN" altLang="en-US" sz="2800" dirty="0"/>
              <a:t>中间表示（</a:t>
            </a:r>
            <a:r>
              <a:rPr lang="en-US" altLang="zh-CN" sz="2800" dirty="0"/>
              <a:t>Intermediate Representation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r>
              <a:rPr lang="zh-CN" altLang="en-US" sz="2400" dirty="0"/>
              <a:t>内存中的编译中间语言（无法得到）</a:t>
            </a:r>
            <a:endParaRPr lang="en-US" altLang="zh-CN" sz="2400" dirty="0"/>
          </a:p>
          <a:p>
            <a:pPr lvl="1"/>
            <a:r>
              <a:rPr lang="zh-CN" altLang="en-US" sz="2400" dirty="0"/>
              <a:t>硬盘上存储的二进制中间语言（</a:t>
            </a:r>
            <a:r>
              <a:rPr lang="en-US" altLang="zh-CN" sz="2400" dirty="0"/>
              <a:t>.</a:t>
            </a:r>
            <a:r>
              <a:rPr lang="en-US" altLang="zh-CN" sz="2400" dirty="0" err="1"/>
              <a:t>bc</a:t>
            </a:r>
            <a:r>
              <a:rPr lang="zh-CN" altLang="en-US" sz="2400" dirty="0"/>
              <a:t>后缀）</a:t>
            </a:r>
            <a:endParaRPr lang="en-US" altLang="zh-CN" sz="2400" dirty="0"/>
          </a:p>
          <a:p>
            <a:pPr lvl="1"/>
            <a:r>
              <a:rPr lang="zh-CN" altLang="en-US" sz="2400" dirty="0"/>
              <a:t>人类可读的代码（</a:t>
            </a:r>
            <a:r>
              <a:rPr lang="en-US" altLang="zh-CN" sz="2400" dirty="0"/>
              <a:t>.</a:t>
            </a:r>
            <a:r>
              <a:rPr lang="en-US" altLang="zh-CN" sz="2400" dirty="0" err="1"/>
              <a:t>ll</a:t>
            </a:r>
            <a:r>
              <a:rPr lang="zh-CN" altLang="en-US" sz="2400" dirty="0"/>
              <a:t>后缀）</a:t>
            </a:r>
            <a:endParaRPr lang="pt-BR" altLang="zh-CN" sz="2400" dirty="0"/>
          </a:p>
          <a:p>
            <a:pPr lvl="2"/>
            <a:r>
              <a:rPr lang="pt-BR" altLang="zh-CN" sz="2000" dirty="0"/>
              <a:t>clang -emit-llvm -S main.c -o main.ll -O0</a:t>
            </a:r>
            <a:endParaRPr lang="zh-CN" altLang="en-US" sz="2000" dirty="0"/>
          </a:p>
        </p:txBody>
      </p:sp>
      <p:pic>
        <p:nvPicPr>
          <p:cNvPr id="1026" name="Picture 2" descr="https://buaa-se-compiling.github.io/miniSysY-tutorial/pic/llvm_compiler_pipeline.png">
            <a:extLst>
              <a:ext uri="{FF2B5EF4-FFF2-40B4-BE49-F238E27FC236}">
                <a16:creationId xmlns:a16="http://schemas.microsoft.com/office/drawing/2014/main" id="{7F7E6A6F-CB97-4D51-A7FA-BD6E7C2A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6" y="2060848"/>
            <a:ext cx="7103745" cy="24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9C7FF8-6E51-45EA-8D8C-01F21661033E}"/>
              </a:ext>
            </a:extLst>
          </p:cNvPr>
          <p:cNvSpPr/>
          <p:nvPr/>
        </p:nvSpPr>
        <p:spPr>
          <a:xfrm>
            <a:off x="2285999" y="64619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https://buaa-se-compiling.github.io/miniSysY-tutorial/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6303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8784B3A-0460-4E54-946D-8CE8CF827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1.3.5  </a:t>
            </a:r>
            <a:r>
              <a:rPr lang="zh-CN" altLang="en-US"/>
              <a:t>代码优化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7A5D428-7774-48E6-896C-7D6B134EA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生成运行速度更快的机器码</a:t>
            </a:r>
          </a:p>
          <a:p>
            <a:pPr eaLnBrk="1" hangingPunct="1"/>
            <a:r>
              <a:rPr lang="zh-CN" altLang="en-US" dirty="0"/>
              <a:t>简单直接的优化：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temp1 := id3 * 60.0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id1 := id2 + temp1</a:t>
            </a:r>
          </a:p>
          <a:p>
            <a:pPr eaLnBrk="1" hangingPunct="1"/>
            <a:r>
              <a:rPr lang="zh-CN" altLang="en-US"/>
              <a:t>“优化编译器”</a:t>
            </a:r>
            <a:endParaRPr lang="zh-CN" altLang="en-US" dirty="0"/>
          </a:p>
          <a:p>
            <a:pPr eaLnBrk="1" hangingPunct="1"/>
            <a:r>
              <a:rPr lang="zh-CN" altLang="en-US" dirty="0"/>
              <a:t>存在简单但非常有效的优化方法</a:t>
            </a:r>
            <a:r>
              <a:rPr lang="en-US" altLang="zh-CN" dirty="0"/>
              <a:t>——</a:t>
            </a:r>
            <a:r>
              <a:rPr lang="zh-CN" altLang="en-US" dirty="0"/>
              <a:t>不会大幅减慢编译速度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DD0852C3-F975-4D96-8636-F9998C2D1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词法分析</a:t>
            </a:r>
            <a:r>
              <a:rPr lang="en-US" altLang="zh-CN"/>
              <a:t>——</a:t>
            </a:r>
            <a:r>
              <a:rPr lang="zh-CN" altLang="en-US"/>
              <a:t>分词</a:t>
            </a: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C0CFFA3C-1401-4E98-BDD3-C5B0606AC1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3138488"/>
            <a:ext cx="2808287" cy="115411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 u="sng" dirty="0"/>
              <a:t>Position</a:t>
            </a:r>
            <a:r>
              <a:rPr lang="en-US" altLang="zh-CN" sz="2800" b="1" dirty="0"/>
              <a:t> </a:t>
            </a:r>
            <a:r>
              <a:rPr lang="en-US" altLang="zh-CN" sz="2800" b="1" u="sng" dirty="0"/>
              <a:t>:=</a:t>
            </a:r>
            <a:r>
              <a:rPr lang="en-US" altLang="zh-CN" sz="2800" b="1" dirty="0"/>
              <a:t> </a:t>
            </a:r>
            <a:r>
              <a:rPr lang="en-US" altLang="zh-CN" sz="2800" b="1" u="sng" dirty="0"/>
              <a:t>initial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 u="sng" dirty="0"/>
              <a:t>+</a:t>
            </a:r>
            <a:r>
              <a:rPr lang="en-US" altLang="zh-CN" sz="2800" b="1" dirty="0"/>
              <a:t> </a:t>
            </a:r>
            <a:r>
              <a:rPr lang="en-US" altLang="zh-CN" sz="2800" b="1" u="sng" dirty="0"/>
              <a:t>rate</a:t>
            </a:r>
            <a:r>
              <a:rPr lang="en-US" altLang="zh-CN" sz="2800" b="1" dirty="0"/>
              <a:t> </a:t>
            </a:r>
            <a:r>
              <a:rPr lang="en-US" altLang="zh-CN" sz="2800" b="1" u="sng" dirty="0"/>
              <a:t>*</a:t>
            </a:r>
            <a:r>
              <a:rPr lang="en-US" altLang="zh-CN" sz="2800" b="1" dirty="0"/>
              <a:t> </a:t>
            </a:r>
            <a:r>
              <a:rPr lang="en-US" altLang="zh-CN" sz="2800" b="1" u="sng" dirty="0"/>
              <a:t>60</a:t>
            </a:r>
            <a:endParaRPr lang="zh-CN" altLang="en-US" sz="2800" b="1" u="sng" dirty="0"/>
          </a:p>
        </p:txBody>
      </p:sp>
      <p:sp>
        <p:nvSpPr>
          <p:cNvPr id="8197" name="右箭头 4">
            <a:extLst>
              <a:ext uri="{FF2B5EF4-FFF2-40B4-BE49-F238E27FC236}">
                <a16:creationId xmlns:a16="http://schemas.microsoft.com/office/drawing/2014/main" id="{483E889F-6725-461E-ACC8-BDAA7D392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A76FA2-B201-435E-8122-8FEC0F4BE731}"/>
              </a:ext>
            </a:extLst>
          </p:cNvPr>
          <p:cNvSpPr txBox="1">
            <a:spLocks/>
          </p:cNvSpPr>
          <p:nvPr/>
        </p:nvSpPr>
        <p:spPr bwMode="auto">
          <a:xfrm>
            <a:off x="1331913" y="4883150"/>
            <a:ext cx="18002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我爱南开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8199" name="Text Box 41">
            <a:extLst>
              <a:ext uri="{FF2B5EF4-FFF2-40B4-BE49-F238E27FC236}">
                <a16:creationId xmlns:a16="http://schemas.microsoft.com/office/drawing/2014/main" id="{079936A0-A7C4-4DC2-9C32-CFCC74D76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911725"/>
            <a:ext cx="3095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b="1"/>
              <a:t>我 爱 南开</a:t>
            </a:r>
            <a:endParaRPr kumimoji="0" lang="en-US" altLang="zh-CN" sz="2400" b="1"/>
          </a:p>
        </p:txBody>
      </p:sp>
      <p:sp>
        <p:nvSpPr>
          <p:cNvPr id="8200" name="右箭头 4">
            <a:extLst>
              <a:ext uri="{FF2B5EF4-FFF2-40B4-BE49-F238E27FC236}">
                <a16:creationId xmlns:a16="http://schemas.microsoft.com/office/drawing/2014/main" id="{86A809E1-64BF-430B-8A67-30C536800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5679EF-C451-45EB-B001-7C897D19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切分为基本组成单元</a:t>
            </a:r>
            <a:r>
              <a:rPr lang="en-US" altLang="zh-CN" kern="0" dirty="0"/>
              <a:t>——</a:t>
            </a:r>
            <a:r>
              <a:rPr lang="zh-CN" altLang="en-US" kern="0" dirty="0"/>
              <a:t>单词</a:t>
            </a:r>
            <a:endParaRPr lang="en-US" altLang="zh-CN" kern="0" dirty="0"/>
          </a:p>
          <a:p>
            <a:pPr marL="579438" indent="-579438" eaLnBrk="1" hangingPunct="1">
              <a:defRPr/>
            </a:pPr>
            <a:r>
              <a:rPr lang="zh-CN" altLang="en-US" kern="0" dirty="0">
                <a:solidFill>
                  <a:srgbClr val="FF0000"/>
                </a:solidFill>
              </a:rPr>
              <a:t>分词只是切分为子串吗？</a:t>
            </a:r>
          </a:p>
        </p:txBody>
      </p:sp>
      <p:sp>
        <p:nvSpPr>
          <p:cNvPr id="8196" name="Text Box 41">
            <a:extLst>
              <a:ext uri="{FF2B5EF4-FFF2-40B4-BE49-F238E27FC236}">
                <a16:creationId xmlns:a16="http://schemas.microsoft.com/office/drawing/2014/main" id="{1EB607E4-4D6D-46FB-8F57-6358C3C08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3398838"/>
            <a:ext cx="3219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id  :=   id  +  id * NUM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11D3EE4B-B808-4F3A-AED9-B70851F593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代码优化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0E69E5B-C4B9-45E2-AC7F-FC1F2AB2A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main(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argc</a:t>
            </a:r>
            <a:r>
              <a:rPr lang="en-US" altLang="zh-CN" sz="2000" dirty="0"/>
              <a:t>, char *</a:t>
            </a:r>
            <a:r>
              <a:rPr lang="en-US" altLang="zh-CN" sz="2000" dirty="0" err="1"/>
              <a:t>argv</a:t>
            </a:r>
            <a:r>
              <a:rPr lang="en-US" altLang="zh-CN" sz="2000" dirty="0"/>
              <a:t>[])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{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	double sum = 0.0;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for 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100000000;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 {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  sum = sum + (1.0 + 1.0);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  }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eaLnBrk="1" hangingPunct="1">
              <a:defRPr/>
            </a:pPr>
            <a:r>
              <a:rPr lang="zh-CN" altLang="en-US" dirty="0">
                <a:hlinkClick r:id="rId2" action="ppaction://hlinkfile"/>
              </a:rPr>
              <a:t>未优化目标程序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>
                <a:hlinkClick r:id="rId3" action="ppaction://hlinkfile"/>
              </a:rPr>
              <a:t>优化后目标程序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0F0C89D-C420-483D-9FEF-795C17271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1.3.6  </a:t>
            </a:r>
            <a:r>
              <a:rPr lang="zh-CN" altLang="en-US"/>
              <a:t>代码生成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A5A68AE-C1DF-42F9-945D-9D4B1E993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pPr eaLnBrk="1" hangingPunct="1"/>
            <a:r>
              <a:rPr lang="zh-CN" altLang="en-US" sz="2800"/>
              <a:t>生成可重定位机器码或汇编码</a:t>
            </a:r>
          </a:p>
          <a:p>
            <a:pPr eaLnBrk="1" hangingPunct="1"/>
            <a:r>
              <a:rPr lang="zh-CN" altLang="en-US" sz="2800"/>
              <a:t>确定变量的内存位置</a:t>
            </a:r>
          </a:p>
          <a:p>
            <a:pPr eaLnBrk="1" hangingPunct="1"/>
            <a:r>
              <a:rPr lang="zh-CN" altLang="en-US" sz="2800"/>
              <a:t>中间代码指令</a:t>
            </a:r>
            <a:r>
              <a:rPr lang="zh-CN" altLang="en-US" sz="2800">
                <a:sym typeface="Wingdings" panose="05000000000000000000" pitchFamily="2" charset="2"/>
              </a:rPr>
              <a:t>机器指令</a:t>
            </a:r>
          </a:p>
          <a:p>
            <a:pPr eaLnBrk="1" hangingPunct="1"/>
            <a:r>
              <a:rPr lang="zh-CN" altLang="en-US" sz="2800">
                <a:sym typeface="Wingdings" panose="05000000000000000000" pitchFamily="2" charset="2"/>
              </a:rPr>
              <a:t>关键：为变量指定寄存器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id3,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MULF #60.0, R2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id2,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ADDF R2,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MOVF R1, id1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6DC39CD0-393C-4A73-8A2F-2E7BDCD9A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>
                <a:solidFill>
                  <a:schemeClr val="tx2"/>
                </a:solidFill>
              </a:rPr>
              <a:t>1.1.2  </a:t>
            </a:r>
            <a:r>
              <a:rPr lang="zh-CN" altLang="en-US" sz="4400">
                <a:solidFill>
                  <a:schemeClr val="tx2"/>
                </a:solidFill>
              </a:rPr>
              <a:t>语言处理系统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648ECF01-1FEF-407F-8A4C-DA338163B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25" y="1173163"/>
            <a:ext cx="1882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Source Program</a:t>
            </a: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BF5EBD8F-9289-4162-90BA-695B4AEBAD2D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1638300"/>
            <a:ext cx="2162175" cy="468313"/>
            <a:chOff x="1487" y="1248"/>
            <a:chExt cx="1345" cy="436"/>
          </a:xfrm>
        </p:grpSpPr>
        <p:sp>
          <p:nvSpPr>
            <p:cNvPr id="59424" name="Rectangle 5">
              <a:extLst>
                <a:ext uri="{FF2B5EF4-FFF2-40B4-BE49-F238E27FC236}">
                  <a16:creationId xmlns:a16="http://schemas.microsoft.com/office/drawing/2014/main" id="{437A6097-C1C3-42CF-AAAA-677B0C7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48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25" name="Text Box 6">
              <a:extLst>
                <a:ext uri="{FF2B5EF4-FFF2-40B4-BE49-F238E27FC236}">
                  <a16:creationId xmlns:a16="http://schemas.microsoft.com/office/drawing/2014/main" id="{103A5AE5-43EB-42A9-AA52-B573AF2B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1343"/>
              <a:ext cx="100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Pre-Processor</a:t>
              </a:r>
            </a:p>
          </p:txBody>
        </p:sp>
        <p:sp>
          <p:nvSpPr>
            <p:cNvPr id="59426" name="Text Box 7">
              <a:extLst>
                <a:ext uri="{FF2B5EF4-FFF2-40B4-BE49-F238E27FC236}">
                  <a16:creationId xmlns:a16="http://schemas.microsoft.com/office/drawing/2014/main" id="{02EEC187-E0A6-47AF-A7D3-6E5B76F0A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1248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1</a:t>
              </a:r>
            </a:p>
          </p:txBody>
        </p:sp>
      </p:grpSp>
      <p:grpSp>
        <p:nvGrpSpPr>
          <p:cNvPr id="59397" name="Group 8">
            <a:extLst>
              <a:ext uri="{FF2B5EF4-FFF2-40B4-BE49-F238E27FC236}">
                <a16:creationId xmlns:a16="http://schemas.microsoft.com/office/drawing/2014/main" id="{BD9340D1-F862-4D4D-AE24-E4EDB0D62A67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2259013"/>
            <a:ext cx="2162175" cy="471487"/>
            <a:chOff x="1487" y="1248"/>
            <a:chExt cx="1345" cy="438"/>
          </a:xfrm>
        </p:grpSpPr>
        <p:sp>
          <p:nvSpPr>
            <p:cNvPr id="59421" name="Rectangle 9">
              <a:extLst>
                <a:ext uri="{FF2B5EF4-FFF2-40B4-BE49-F238E27FC236}">
                  <a16:creationId xmlns:a16="http://schemas.microsoft.com/office/drawing/2014/main" id="{6F362C27-4A5E-4FD0-98AB-B98A4458C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248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22" name="Text Box 10">
              <a:extLst>
                <a:ext uri="{FF2B5EF4-FFF2-40B4-BE49-F238E27FC236}">
                  <a16:creationId xmlns:a16="http://schemas.microsoft.com/office/drawing/2014/main" id="{E88C077F-83F7-4B1D-A493-8EDD237A9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1345"/>
              <a:ext cx="100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Compiler</a:t>
              </a:r>
            </a:p>
          </p:txBody>
        </p:sp>
        <p:sp>
          <p:nvSpPr>
            <p:cNvPr id="59423" name="Text Box 11">
              <a:extLst>
                <a:ext uri="{FF2B5EF4-FFF2-40B4-BE49-F238E27FC236}">
                  <a16:creationId xmlns:a16="http://schemas.microsoft.com/office/drawing/2014/main" id="{93649175-E645-42A3-8B5F-641AC1A29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1248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2</a:t>
              </a:r>
            </a:p>
          </p:txBody>
        </p:sp>
      </p:grpSp>
      <p:grpSp>
        <p:nvGrpSpPr>
          <p:cNvPr id="59398" name="Group 12">
            <a:extLst>
              <a:ext uri="{FF2B5EF4-FFF2-40B4-BE49-F238E27FC236}">
                <a16:creationId xmlns:a16="http://schemas.microsoft.com/office/drawing/2014/main" id="{BC8BE315-7DF5-4AF4-AAEE-4B32FCA3195A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2878138"/>
            <a:ext cx="2547938" cy="468312"/>
            <a:chOff x="1487" y="2400"/>
            <a:chExt cx="1585" cy="434"/>
          </a:xfrm>
        </p:grpSpPr>
        <p:sp>
          <p:nvSpPr>
            <p:cNvPr id="59418" name="Rectangle 13">
              <a:extLst>
                <a:ext uri="{FF2B5EF4-FFF2-40B4-BE49-F238E27FC236}">
                  <a16:creationId xmlns:a16="http://schemas.microsoft.com/office/drawing/2014/main" id="{FCA95F44-0194-4789-93A1-D7A9F7DCF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400"/>
              <a:ext cx="1344" cy="43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9" name="Text Box 14">
              <a:extLst>
                <a:ext uri="{FF2B5EF4-FFF2-40B4-BE49-F238E27FC236}">
                  <a16:creationId xmlns:a16="http://schemas.microsoft.com/office/drawing/2014/main" id="{AA9626E3-64CE-4097-9450-F358A79A9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" y="2494"/>
              <a:ext cx="1391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Assembler</a:t>
              </a:r>
            </a:p>
          </p:txBody>
        </p:sp>
        <p:sp>
          <p:nvSpPr>
            <p:cNvPr id="59420" name="Text Box 15">
              <a:extLst>
                <a:ext uri="{FF2B5EF4-FFF2-40B4-BE49-F238E27FC236}">
                  <a16:creationId xmlns:a16="http://schemas.microsoft.com/office/drawing/2014/main" id="{9DBBF241-AF20-4156-8C2D-6EF16CD4A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" y="2400"/>
              <a:ext cx="144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3</a:t>
              </a:r>
            </a:p>
          </p:txBody>
        </p:sp>
      </p:grpSp>
      <p:grpSp>
        <p:nvGrpSpPr>
          <p:cNvPr id="59399" name="Group 37">
            <a:extLst>
              <a:ext uri="{FF2B5EF4-FFF2-40B4-BE49-F238E27FC236}">
                <a16:creationId xmlns:a16="http://schemas.microsoft.com/office/drawing/2014/main" id="{D4A33557-D2C0-41F3-B5CF-8B9590389865}"/>
              </a:ext>
            </a:extLst>
          </p:cNvPr>
          <p:cNvGrpSpPr>
            <a:grpSpLocks/>
          </p:cNvGrpSpPr>
          <p:nvPr/>
        </p:nvGrpSpPr>
        <p:grpSpPr bwMode="auto">
          <a:xfrm>
            <a:off x="2867025" y="3505200"/>
            <a:ext cx="2162175" cy="639763"/>
            <a:chOff x="1806" y="2208"/>
            <a:chExt cx="1362" cy="403"/>
          </a:xfrm>
        </p:grpSpPr>
        <p:sp>
          <p:nvSpPr>
            <p:cNvPr id="59415" name="Rectangle 17">
              <a:extLst>
                <a:ext uri="{FF2B5EF4-FFF2-40B4-BE49-F238E27FC236}">
                  <a16:creationId xmlns:a16="http://schemas.microsoft.com/office/drawing/2014/main" id="{CB4F3DA7-2BEE-4E4D-B678-F6018899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" y="2237"/>
              <a:ext cx="1361" cy="352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6" name="Text Box 18">
              <a:extLst>
                <a:ext uri="{FF2B5EF4-FFF2-40B4-BE49-F238E27FC236}">
                  <a16:creationId xmlns:a16="http://schemas.microsoft.com/office/drawing/2014/main" id="{FC59B033-699F-49E1-AD1F-BFEB76955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2" y="2208"/>
              <a:ext cx="10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Relocatable</a:t>
              </a:r>
              <a:br>
                <a:rPr kumimoji="0" lang="en-US" altLang="zh-CN" sz="1800" b="1"/>
              </a:br>
              <a:r>
                <a:rPr kumimoji="0" lang="en-US" altLang="zh-CN" sz="1800" b="1"/>
                <a:t>Machine Code</a:t>
              </a:r>
            </a:p>
          </p:txBody>
        </p:sp>
        <p:sp>
          <p:nvSpPr>
            <p:cNvPr id="59417" name="Text Box 19">
              <a:extLst>
                <a:ext uri="{FF2B5EF4-FFF2-40B4-BE49-F238E27FC236}">
                  <a16:creationId xmlns:a16="http://schemas.microsoft.com/office/drawing/2014/main" id="{DC5BBD35-92D5-4B81-A903-36B3B5157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6" y="2238"/>
              <a:ext cx="1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4</a:t>
              </a:r>
            </a:p>
          </p:txBody>
        </p:sp>
      </p:grpSp>
      <p:grpSp>
        <p:nvGrpSpPr>
          <p:cNvPr id="59400" name="Group 20">
            <a:extLst>
              <a:ext uri="{FF2B5EF4-FFF2-40B4-BE49-F238E27FC236}">
                <a16:creationId xmlns:a16="http://schemas.microsoft.com/office/drawing/2014/main" id="{9BB2EC4E-98A5-46CB-81DD-98FC131F2778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57688"/>
            <a:ext cx="2162175" cy="681037"/>
            <a:chOff x="1965" y="3282"/>
            <a:chExt cx="1362" cy="506"/>
          </a:xfrm>
        </p:grpSpPr>
        <p:sp>
          <p:nvSpPr>
            <p:cNvPr id="59412" name="Rectangle 21">
              <a:extLst>
                <a:ext uri="{FF2B5EF4-FFF2-40B4-BE49-F238E27FC236}">
                  <a16:creationId xmlns:a16="http://schemas.microsoft.com/office/drawing/2014/main" id="{C6290172-11DD-4F86-A775-1E09E240B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" y="3283"/>
              <a:ext cx="1361" cy="444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3" name="Text Box 22">
              <a:extLst>
                <a:ext uri="{FF2B5EF4-FFF2-40B4-BE49-F238E27FC236}">
                  <a16:creationId xmlns:a16="http://schemas.microsoft.com/office/drawing/2014/main" id="{0E22E22E-20E7-4698-B974-B961501C3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3311"/>
              <a:ext cx="1020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Loader Link/Editor</a:t>
              </a:r>
            </a:p>
          </p:txBody>
        </p:sp>
        <p:sp>
          <p:nvSpPr>
            <p:cNvPr id="59414" name="Text Box 23">
              <a:extLst>
                <a:ext uri="{FF2B5EF4-FFF2-40B4-BE49-F238E27FC236}">
                  <a16:creationId xmlns:a16="http://schemas.microsoft.com/office/drawing/2014/main" id="{C1C0A0CA-D53B-4BBC-8E54-619016471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5" y="3282"/>
              <a:ext cx="146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5</a:t>
              </a:r>
            </a:p>
          </p:txBody>
        </p:sp>
      </p:grpSp>
      <p:sp>
        <p:nvSpPr>
          <p:cNvPr id="59401" name="Text Box 24">
            <a:extLst>
              <a:ext uri="{FF2B5EF4-FFF2-40B4-BE49-F238E27FC236}">
                <a16:creationId xmlns:a16="http://schemas.microsoft.com/office/drawing/2014/main" id="{608DA73F-6CDF-4229-88ED-987F732FB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5133975"/>
            <a:ext cx="18827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800" b="1"/>
              <a:t>Executable</a:t>
            </a:r>
          </a:p>
        </p:txBody>
      </p:sp>
      <p:sp>
        <p:nvSpPr>
          <p:cNvPr id="59402" name="Line 25">
            <a:extLst>
              <a:ext uri="{FF2B5EF4-FFF2-40B4-BE49-F238E27FC236}">
                <a16:creationId xmlns:a16="http://schemas.microsoft.com/office/drawing/2014/main" id="{66D8DE2C-EE3A-4958-BCD0-F0B0EC195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1431925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3" name="Line 26">
            <a:extLst>
              <a:ext uri="{FF2B5EF4-FFF2-40B4-BE49-F238E27FC236}">
                <a16:creationId xmlns:a16="http://schemas.microsoft.com/office/drawing/2014/main" id="{C7E1C316-643D-4399-B502-32836062E3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2103438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4" name="Line 27">
            <a:extLst>
              <a:ext uri="{FF2B5EF4-FFF2-40B4-BE49-F238E27FC236}">
                <a16:creationId xmlns:a16="http://schemas.microsoft.com/office/drawing/2014/main" id="{FD83C1BA-7537-4FE6-8DC9-48AFB1884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2724150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5" name="Line 28">
            <a:extLst>
              <a:ext uri="{FF2B5EF4-FFF2-40B4-BE49-F238E27FC236}">
                <a16:creationId xmlns:a16="http://schemas.microsoft.com/office/drawing/2014/main" id="{A6C3B4AF-43DD-44D8-9C81-7BCE6D271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3343275"/>
            <a:ext cx="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6" name="Line 29">
            <a:extLst>
              <a:ext uri="{FF2B5EF4-FFF2-40B4-BE49-F238E27FC236}">
                <a16:creationId xmlns:a16="http://schemas.microsoft.com/office/drawing/2014/main" id="{462BAC74-4606-4B43-B3A5-7AFA5FBE0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4103688"/>
            <a:ext cx="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7" name="Line 30">
            <a:extLst>
              <a:ext uri="{FF2B5EF4-FFF2-40B4-BE49-F238E27FC236}">
                <a16:creationId xmlns:a16="http://schemas.microsoft.com/office/drawing/2014/main" id="{EC42281B-C8A4-484B-ABE2-FE4CD1424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2238" y="4965700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9408" name="Group 38">
            <a:extLst>
              <a:ext uri="{FF2B5EF4-FFF2-40B4-BE49-F238E27FC236}">
                <a16:creationId xmlns:a16="http://schemas.microsoft.com/office/drawing/2014/main" id="{3FD422FA-9138-4069-89F5-6F5302E328A4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4164013"/>
            <a:ext cx="1676400" cy="944562"/>
            <a:chOff x="3507" y="2623"/>
            <a:chExt cx="1056" cy="595"/>
          </a:xfrm>
        </p:grpSpPr>
        <p:sp>
          <p:nvSpPr>
            <p:cNvPr id="59410" name="Rectangle 32">
              <a:extLst>
                <a:ext uri="{FF2B5EF4-FFF2-40B4-BE49-F238E27FC236}">
                  <a16:creationId xmlns:a16="http://schemas.microsoft.com/office/drawing/2014/main" id="{BF7BE96A-09D6-4DB9-9568-EA65241C7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2623"/>
              <a:ext cx="1056" cy="58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9411" name="Text Box 33">
              <a:extLst>
                <a:ext uri="{FF2B5EF4-FFF2-40B4-BE49-F238E27FC236}">
                  <a16:creationId xmlns:a16="http://schemas.microsoft.com/office/drawing/2014/main" id="{88F366EB-838F-476D-B7B2-AEC5396FA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9" y="2640"/>
              <a:ext cx="872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Library,</a:t>
              </a:r>
              <a:br>
                <a:rPr kumimoji="0" lang="en-US" altLang="zh-CN" sz="1800" b="1"/>
              </a:br>
              <a:r>
                <a:rPr kumimoji="0" lang="en-US" altLang="zh-CN" sz="1800" b="1"/>
                <a:t>relocatable object files</a:t>
              </a:r>
            </a:p>
          </p:txBody>
        </p:sp>
      </p:grpSp>
      <p:sp>
        <p:nvSpPr>
          <p:cNvPr id="59409" name="Line 34">
            <a:extLst>
              <a:ext uri="{FF2B5EF4-FFF2-40B4-BE49-F238E27FC236}">
                <a16:creationId xmlns:a16="http://schemas.microsoft.com/office/drawing/2014/main" id="{7B42DFD7-6378-46CE-B08A-EF366F2D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8400" y="4518025"/>
            <a:ext cx="588963" cy="33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78DFCEE-AAD3-43E6-94BA-23F17190E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 </a:t>
            </a:r>
            <a:r>
              <a:rPr lang="zh-CN" altLang="en-US"/>
              <a:t>关系密切的软件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6F341AA7-47F6-4F31-AA6E-666077AD1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76800"/>
          </a:xfrm>
        </p:spPr>
        <p:txBody>
          <a:bodyPr/>
          <a:lstStyle/>
          <a:p>
            <a:pPr marL="609600" indent="-609600" eaLnBrk="1" hangingPunct="1"/>
            <a:r>
              <a:rPr lang="en-US" altLang="zh-CN" sz="2800"/>
              <a:t>1.4.1  </a:t>
            </a:r>
            <a:r>
              <a:rPr lang="zh-CN" altLang="en-US" sz="2800"/>
              <a:t>预处理器（</a:t>
            </a:r>
            <a:r>
              <a:rPr lang="en-US" altLang="zh-CN" sz="2800">
                <a:solidFill>
                  <a:schemeClr val="hlink"/>
                </a:solidFill>
              </a:rPr>
              <a:t>preprocessor</a:t>
            </a:r>
            <a:r>
              <a:rPr lang="en-US" altLang="zh-CN" sz="2800"/>
              <a:t>)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800">
                <a:solidFill>
                  <a:srgbClr val="3333CC"/>
                </a:solidFill>
              </a:rPr>
              <a:t>宏的处理（</a:t>
            </a:r>
            <a:r>
              <a:rPr lang="en-US" altLang="zh-CN" sz="2800">
                <a:solidFill>
                  <a:schemeClr val="hlink"/>
                </a:solidFill>
              </a:rPr>
              <a:t>macro processing</a:t>
            </a:r>
            <a:r>
              <a:rPr lang="zh-CN" altLang="en-US" sz="2800">
                <a:solidFill>
                  <a:srgbClr val="3333CC"/>
                </a:solidFill>
              </a:rPr>
              <a:t>）</a:t>
            </a:r>
          </a:p>
          <a:p>
            <a:pPr marL="609600" indent="-609600" eaLnBrk="1" hangingPunct="1"/>
            <a:r>
              <a:rPr lang="zh-CN" altLang="en-US" sz="2800"/>
              <a:t>定义宏：名、体、形参</a:t>
            </a:r>
          </a:p>
          <a:p>
            <a:pPr marL="609600" indent="-609600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#define </a:t>
            </a:r>
            <a:r>
              <a:rPr kumimoji="0" lang="zh-CN" altLang="en-US" sz="2400" b="1"/>
              <a:t>：</a:t>
            </a:r>
            <a:r>
              <a:rPr kumimoji="0" lang="en-US" altLang="zh-CN" sz="2400" b="1"/>
              <a:t>C</a:t>
            </a:r>
            <a:r>
              <a:rPr kumimoji="0" lang="zh-CN" altLang="en-US" sz="2400" b="1"/>
              <a:t>、</a:t>
            </a:r>
            <a:r>
              <a:rPr kumimoji="0" lang="en-US" altLang="zh-CN" sz="2400" b="1"/>
              <a:t>C++</a:t>
            </a:r>
            <a:r>
              <a:rPr kumimoji="0" lang="zh-CN" altLang="en-US" sz="2400" b="1"/>
              <a:t>方式</a:t>
            </a:r>
            <a:br>
              <a:rPr kumimoji="0" lang="zh-CN" altLang="en-US" sz="2400" b="1"/>
            </a:br>
            <a:r>
              <a:rPr kumimoji="0" lang="en-US" altLang="zh-CN" sz="2400" b="1"/>
              <a:t>#define  X  3</a:t>
            </a:r>
            <a:br>
              <a:rPr kumimoji="0" lang="en-US" altLang="zh-CN" sz="2400" b="1"/>
            </a:br>
            <a:r>
              <a:rPr kumimoji="0" lang="en-US" altLang="zh-CN" sz="2400" b="1"/>
              <a:t>#define  Y  A*B+C</a:t>
            </a:r>
            <a:br>
              <a:rPr kumimoji="0" lang="en-US" altLang="zh-CN" sz="2400" b="1"/>
            </a:br>
            <a:r>
              <a:rPr kumimoji="0" lang="en-US" altLang="zh-CN" sz="2400" b="1"/>
              <a:t>#define  Z  getchar()</a:t>
            </a:r>
            <a:endParaRPr lang="en-US" altLang="zh-CN" sz="2800"/>
          </a:p>
          <a:p>
            <a:pPr marL="609600" indent="-609600" eaLnBrk="1" hangingPunct="1"/>
            <a:r>
              <a:rPr lang="zh-CN" altLang="en-US" sz="2800"/>
              <a:t>使用宏：名、实参</a:t>
            </a:r>
          </a:p>
          <a:p>
            <a:pPr marL="609600" indent="-609600" eaLnBrk="1" hangingPunct="1"/>
            <a:r>
              <a:rPr lang="zh-CN" altLang="en-US" sz="2800"/>
              <a:t>编译之前用宏体</a:t>
            </a:r>
            <a:r>
              <a:rPr lang="zh-CN" altLang="en-US" sz="2800">
                <a:solidFill>
                  <a:schemeClr val="hlink"/>
                </a:solidFill>
              </a:rPr>
              <a:t>文本代替</a:t>
            </a:r>
            <a:r>
              <a:rPr lang="zh-CN" altLang="en-US" sz="2800"/>
              <a:t>宏调用（实参代替形参）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63D4895-EC27-4FD1-A3DD-8882AE30F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1.2  TEX</a:t>
            </a:r>
            <a:r>
              <a:rPr lang="zh-CN" altLang="en-US"/>
              <a:t>中的宏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005A5A9-C021-4D10-A503-A1E256553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257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/>
              <a:t>格式：</a:t>
            </a:r>
            <a:r>
              <a:rPr lang="en-US" altLang="zh-CN">
                <a:solidFill>
                  <a:srgbClr val="3333CC"/>
                </a:solidFill>
              </a:rPr>
              <a:t>\define</a:t>
            </a:r>
            <a:r>
              <a:rPr lang="en-US" altLang="zh-CN"/>
              <a:t> &lt;</a:t>
            </a:r>
            <a:r>
              <a:rPr lang="zh-CN" altLang="en-US"/>
              <a:t>宏名</a:t>
            </a:r>
            <a:r>
              <a:rPr lang="en-US" altLang="zh-CN"/>
              <a:t>&gt; &lt;</a:t>
            </a:r>
            <a:r>
              <a:rPr lang="zh-CN" altLang="en-US"/>
              <a:t>模板</a:t>
            </a:r>
            <a:r>
              <a:rPr lang="en-US" altLang="zh-CN"/>
              <a:t>(</a:t>
            </a:r>
            <a:r>
              <a:rPr lang="zh-CN" altLang="en-US"/>
              <a:t>参数</a:t>
            </a:r>
            <a:r>
              <a:rPr lang="en-US" altLang="zh-CN"/>
              <a:t>)&gt; {&lt;</a:t>
            </a:r>
            <a:r>
              <a:rPr lang="zh-CN" altLang="en-US"/>
              <a:t>宏体</a:t>
            </a:r>
            <a:r>
              <a:rPr lang="en-US" altLang="zh-CN"/>
              <a:t>&gt;}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\define</a:t>
            </a:r>
            <a:r>
              <a:rPr lang="en-US" altLang="zh-CN"/>
              <a:t> \JACM #1;#2;#3.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		{ { </a:t>
            </a:r>
            <a:r>
              <a:rPr lang="en-US" altLang="zh-CN">
                <a:solidFill>
                  <a:srgbClr val="3333CC"/>
                </a:solidFill>
              </a:rPr>
              <a:t>\sl</a:t>
            </a:r>
            <a:r>
              <a:rPr lang="en-US" altLang="zh-CN"/>
              <a:t> J. ACM } { </a:t>
            </a:r>
            <a:r>
              <a:rPr lang="en-US" altLang="zh-CN">
                <a:solidFill>
                  <a:srgbClr val="3333CC"/>
                </a:solidFill>
              </a:rPr>
              <a:t>\bf</a:t>
            </a:r>
            <a:r>
              <a:rPr lang="en-US" altLang="zh-CN"/>
              <a:t> #1 }: #2, pp. #3.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\JACM 17;4;715-728.</a:t>
            </a:r>
            <a:r>
              <a:rPr lang="en-US" altLang="zh-CN">
                <a:latin typeface="Tahoma" panose="020B0604030504040204" pitchFamily="34" charset="0"/>
              </a:rPr>
              <a:t>——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/>
              <a:t>{{</a:t>
            </a:r>
            <a:r>
              <a:rPr lang="en-US" altLang="zh-CN">
                <a:solidFill>
                  <a:srgbClr val="3333CC"/>
                </a:solidFill>
              </a:rPr>
              <a:t>\sl</a:t>
            </a:r>
            <a:r>
              <a:rPr lang="en-US" altLang="zh-CN"/>
              <a:t> J. ACM} {</a:t>
            </a:r>
            <a:r>
              <a:rPr lang="en-US" altLang="zh-CN">
                <a:solidFill>
                  <a:srgbClr val="3333CC"/>
                </a:solidFill>
              </a:rPr>
              <a:t>\bf</a:t>
            </a:r>
            <a:r>
              <a:rPr lang="en-US" altLang="zh-CN"/>
              <a:t> 17}: 4, pp. 715-728.}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ahoma" panose="020B0604030504040204" pitchFamily="34" charset="0"/>
              </a:rPr>
              <a:t>————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 i="1">
                <a:sym typeface="Wingdings" panose="05000000000000000000" pitchFamily="2" charset="2"/>
              </a:rPr>
              <a:t>J. ACM</a:t>
            </a:r>
            <a:r>
              <a:rPr lang="en-US" altLang="zh-CN">
                <a:sym typeface="Wingdings" panose="05000000000000000000" pitchFamily="2" charset="2"/>
              </a:rPr>
              <a:t> </a:t>
            </a:r>
            <a:r>
              <a:rPr lang="en-US" altLang="zh-CN" b="1">
                <a:sym typeface="Wingdings" panose="05000000000000000000" pitchFamily="2" charset="2"/>
              </a:rPr>
              <a:t>17</a:t>
            </a:r>
            <a:r>
              <a:rPr lang="en-US" altLang="zh-CN">
                <a:sym typeface="Wingdings" panose="05000000000000000000" pitchFamily="2" charset="2"/>
              </a:rPr>
              <a:t>:4, pp. 715-728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B79879D6-C458-4563-82C8-D833BCEFD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971800"/>
            <a:ext cx="854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展开</a:t>
            </a:r>
          </a:p>
        </p:txBody>
      </p:sp>
      <p:sp>
        <p:nvSpPr>
          <p:cNvPr id="61445" name="Text Box 5">
            <a:extLst>
              <a:ext uri="{FF2B5EF4-FFF2-40B4-BE49-F238E27FC236}">
                <a16:creationId xmlns:a16="http://schemas.microsoft.com/office/drawing/2014/main" id="{F1FE4A79-DAE9-47A5-9AE9-200E377A4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191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3333CC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显示效果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69587ED5-ACA1-43BF-932F-40759D0C3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 </a:t>
            </a:r>
            <a:r>
              <a:rPr lang="zh-CN" altLang="en-US"/>
              <a:t>包含（头）文件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72713AE-3697-4BE8-B88D-66A5AC7D5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#include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C++</a:t>
            </a:r>
            <a:r>
              <a:rPr lang="zh-CN" altLang="en-US"/>
              <a:t>用法，将另一个文件包含到当前文件</a:t>
            </a:r>
          </a:p>
          <a:p>
            <a:pPr eaLnBrk="1" hangingPunct="1"/>
            <a:endParaRPr lang="en-US" altLang="zh-CN"/>
          </a:p>
        </p:txBody>
      </p:sp>
      <p:grpSp>
        <p:nvGrpSpPr>
          <p:cNvPr id="62468" name="Group 4">
            <a:extLst>
              <a:ext uri="{FF2B5EF4-FFF2-40B4-BE49-F238E27FC236}">
                <a16:creationId xmlns:a16="http://schemas.microsoft.com/office/drawing/2014/main" id="{99B574D8-B0D9-46F6-9CC1-19A43810C3A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438400"/>
            <a:ext cx="6324600" cy="3276600"/>
            <a:chOff x="192" y="3456"/>
            <a:chExt cx="3984" cy="2064"/>
          </a:xfrm>
        </p:grpSpPr>
        <p:sp>
          <p:nvSpPr>
            <p:cNvPr id="62469" name="Rectangle 5">
              <a:extLst>
                <a:ext uri="{FF2B5EF4-FFF2-40B4-BE49-F238E27FC236}">
                  <a16:creationId xmlns:a16="http://schemas.microsoft.com/office/drawing/2014/main" id="{1AD4304C-3140-439F-B11E-32DB3699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696"/>
              <a:ext cx="91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0" name="Rectangle 6">
              <a:extLst>
                <a:ext uri="{FF2B5EF4-FFF2-40B4-BE49-F238E27FC236}">
                  <a16:creationId xmlns:a16="http://schemas.microsoft.com/office/drawing/2014/main" id="{FC477915-E0F0-43DF-8F49-4F289945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696"/>
              <a:ext cx="1248" cy="1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1" name="Text Box 7">
              <a:extLst>
                <a:ext uri="{FF2B5EF4-FFF2-40B4-BE49-F238E27FC236}">
                  <a16:creationId xmlns:a16="http://schemas.microsoft.com/office/drawing/2014/main" id="{91228AB2-494F-4ED0-AF75-BF7231823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456"/>
              <a:ext cx="8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defs.h</a:t>
              </a:r>
            </a:p>
          </p:txBody>
        </p:sp>
        <p:sp>
          <p:nvSpPr>
            <p:cNvPr id="62472" name="Text Box 8">
              <a:extLst>
                <a:ext uri="{FF2B5EF4-FFF2-40B4-BE49-F238E27FC236}">
                  <a16:creationId xmlns:a16="http://schemas.microsoft.com/office/drawing/2014/main" id="{B2E4C9EF-54A3-4C5F-ACEA-B966B742F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936"/>
              <a:ext cx="624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</p:txBody>
        </p:sp>
        <p:sp>
          <p:nvSpPr>
            <p:cNvPr id="62473" name="Rectangle 9">
              <a:extLst>
                <a:ext uri="{FF2B5EF4-FFF2-40B4-BE49-F238E27FC236}">
                  <a16:creationId xmlns:a16="http://schemas.microsoft.com/office/drawing/2014/main" id="{6652B817-6B18-494D-BED0-336FE4F9F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696"/>
              <a:ext cx="1200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4" name="Text Box 10">
              <a:extLst>
                <a:ext uri="{FF2B5EF4-FFF2-40B4-BE49-F238E27FC236}">
                  <a16:creationId xmlns:a16="http://schemas.microsoft.com/office/drawing/2014/main" id="{163CE5E1-9DCA-4952-B6A5-7F03313B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456"/>
              <a:ext cx="8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main.c</a:t>
              </a:r>
            </a:p>
          </p:txBody>
        </p:sp>
        <p:sp>
          <p:nvSpPr>
            <p:cNvPr id="62475" name="Text Box 11">
              <a:extLst>
                <a:ext uri="{FF2B5EF4-FFF2-40B4-BE49-F238E27FC236}">
                  <a16:creationId xmlns:a16="http://schemas.microsoft.com/office/drawing/2014/main" id="{75000434-1E15-4A8B-8B40-40FF3DEAD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840"/>
              <a:ext cx="1200" cy="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#include “defs.h”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</p:txBody>
        </p:sp>
        <p:sp>
          <p:nvSpPr>
            <p:cNvPr id="62476" name="AutoShape 12">
              <a:extLst>
                <a:ext uri="{FF2B5EF4-FFF2-40B4-BE49-F238E27FC236}">
                  <a16:creationId xmlns:a16="http://schemas.microsoft.com/office/drawing/2014/main" id="{697BCE08-073E-4FF5-8C46-D2F0301EB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3888"/>
              <a:ext cx="48" cy="192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7" name="AutoShape 13">
              <a:extLst>
                <a:ext uri="{FF2B5EF4-FFF2-40B4-BE49-F238E27FC236}">
                  <a16:creationId xmlns:a16="http://schemas.microsoft.com/office/drawing/2014/main" id="{3CEFA0F6-7EFF-496D-8BC2-4F6B67BEC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4176"/>
              <a:ext cx="96" cy="432"/>
            </a:xfrm>
            <a:prstGeom prst="rightBrace">
              <a:avLst>
                <a:gd name="adj1" fmla="val 37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78" name="Line 14">
              <a:extLst>
                <a:ext uri="{FF2B5EF4-FFF2-40B4-BE49-F238E27FC236}">
                  <a16:creationId xmlns:a16="http://schemas.microsoft.com/office/drawing/2014/main" id="{07EEDE9E-F6D2-46E2-9434-6944869DE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41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9" name="AutoShape 15">
              <a:extLst>
                <a:ext uri="{FF2B5EF4-FFF2-40B4-BE49-F238E27FC236}">
                  <a16:creationId xmlns:a16="http://schemas.microsoft.com/office/drawing/2014/main" id="{5B13810B-2BCC-48BE-B830-5649B6727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3840"/>
              <a:ext cx="144" cy="576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80" name="Text Box 16">
              <a:extLst>
                <a:ext uri="{FF2B5EF4-FFF2-40B4-BE49-F238E27FC236}">
                  <a16:creationId xmlns:a16="http://schemas.microsoft.com/office/drawing/2014/main" id="{5987985D-FEE4-4DF1-A34F-CCDB416B9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792"/>
              <a:ext cx="624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//////</a:t>
              </a:r>
            </a:p>
          </p:txBody>
        </p:sp>
        <p:sp>
          <p:nvSpPr>
            <p:cNvPr id="62481" name="Line 17">
              <a:extLst>
                <a:ext uri="{FF2B5EF4-FFF2-40B4-BE49-F238E27FC236}">
                  <a16:creationId xmlns:a16="http://schemas.microsoft.com/office/drawing/2014/main" id="{7B22F20B-5ECB-4213-9B8C-2D3EB839B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98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81D65BFC-7AA1-40C7-BF42-4445A2EDB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4464"/>
              <a:ext cx="120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…---…---…---</a:t>
              </a:r>
            </a:p>
          </p:txBody>
        </p:sp>
        <p:sp>
          <p:nvSpPr>
            <p:cNvPr id="62483" name="AutoShape 19">
              <a:extLst>
                <a:ext uri="{FF2B5EF4-FFF2-40B4-BE49-F238E27FC236}">
                  <a16:creationId xmlns:a16="http://schemas.microsoft.com/office/drawing/2014/main" id="{59E06917-82AC-4FD7-9AB1-0C506A096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4560"/>
              <a:ext cx="96" cy="62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62484" name="Line 20">
              <a:extLst>
                <a:ext uri="{FF2B5EF4-FFF2-40B4-BE49-F238E27FC236}">
                  <a16:creationId xmlns:a16="http://schemas.microsoft.com/office/drawing/2014/main" id="{0BC8BBCC-F1C6-4F56-B73C-E982D850D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441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0A6E5F4-B84E-47DC-AF90-A89D7E472A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Fibonacci</a:t>
            </a:r>
            <a:r>
              <a:rPr lang="zh-CN" altLang="en-US" dirty="0"/>
              <a:t>程序预处理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448A60E-6E4A-487F-A0B9-D0076D29B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#include &lt;iostream&gt;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using namespace std;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int a, b,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cin</a:t>
            </a:r>
            <a:r>
              <a:rPr lang="en-US" altLang="zh-CN" sz="160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cout</a:t>
            </a:r>
            <a:r>
              <a:rPr lang="en-US" altLang="zh-CN" sz="1600" dirty="0"/>
              <a:t> &lt;&lt; a &lt;&lt; </a:t>
            </a:r>
            <a:r>
              <a:rPr lang="en-US" altLang="zh-CN" sz="1600" dirty="0" err="1"/>
              <a:t>endl</a:t>
            </a:r>
            <a:r>
              <a:rPr lang="en-US" altLang="zh-CN" sz="1600" dirty="0"/>
              <a:t>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cout</a:t>
            </a:r>
            <a:r>
              <a:rPr lang="en-US" altLang="zh-CN" sz="1600" dirty="0"/>
              <a:t> &lt;&lt; b &lt;&lt; </a:t>
            </a:r>
            <a:r>
              <a:rPr lang="en-US" altLang="zh-CN" sz="1600" dirty="0" err="1"/>
              <a:t>endl</a:t>
            </a:r>
            <a:r>
              <a:rPr lang="en-US" altLang="zh-CN" sz="1600" dirty="0"/>
              <a:t>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while 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cout</a:t>
            </a:r>
            <a:r>
              <a:rPr lang="en-US" altLang="zh-CN" sz="1600" dirty="0"/>
              <a:t> &lt;&lt; b &lt;&lt; </a:t>
            </a:r>
            <a:r>
              <a:rPr lang="en-US" altLang="zh-CN" sz="1600" dirty="0" err="1"/>
              <a:t>endl</a:t>
            </a:r>
            <a:r>
              <a:rPr lang="en-US" altLang="zh-CN" sz="1600" dirty="0"/>
              <a:t>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}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hlinkClick r:id="rId2" action="ppaction://hlinkfile"/>
              </a:rPr>
              <a:t>预处理结果</a:t>
            </a:r>
            <a:endParaRPr lang="en-US" altLang="zh-CN" sz="1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B2C46E9-AA1C-4AC3-BD34-DBA83E407E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 “Rational”</a:t>
            </a:r>
            <a:r>
              <a:rPr lang="zh-CN" altLang="en-US"/>
              <a:t>预处理器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0452C7D-74FC-4ECC-930C-4B56AEEAFA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为旧的编程语义增加较新的流程控制、数据结构等功能</a:t>
            </a:r>
          </a:p>
          <a:p>
            <a:pPr eaLnBrk="1" hangingPunct="1"/>
            <a:r>
              <a:rPr lang="zh-CN" altLang="en-US"/>
              <a:t>利用宏定义</a:t>
            </a:r>
            <a:r>
              <a:rPr lang="en-US" altLang="zh-CN"/>
              <a:t>while, if</a:t>
            </a:r>
            <a:r>
              <a:rPr lang="zh-CN" altLang="en-US"/>
              <a:t>等</a:t>
            </a:r>
          </a:p>
          <a:p>
            <a:pPr eaLnBrk="1" hangingPunct="1"/>
            <a:r>
              <a:rPr lang="zh-CN" altLang="en-US"/>
              <a:t>使</a:t>
            </a:r>
            <a:r>
              <a:rPr lang="en-US" altLang="zh-CN"/>
              <a:t>C</a:t>
            </a:r>
            <a:r>
              <a:rPr lang="zh-CN" altLang="en-US"/>
              <a:t>类似</a:t>
            </a:r>
            <a:r>
              <a:rPr lang="en-US" altLang="zh-CN"/>
              <a:t>Pascal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begin   {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end       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b="1"/>
              <a:t>#define   then</a:t>
            </a:r>
            <a:endParaRPr lang="en-US" altLang="zh-CN" sz="2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7CFABF2-0C0F-4CC8-B8F0-B3E4A33FF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4. </a:t>
            </a:r>
            <a:r>
              <a:rPr lang="zh-CN" altLang="en-US"/>
              <a:t>语言扩展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2565547D-3407-4ADD-BFBC-E27E01FAD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Equel</a:t>
            </a:r>
            <a:r>
              <a:rPr lang="zh-CN" altLang="en-US" dirty="0"/>
              <a:t>：嵌入</a:t>
            </a:r>
            <a:r>
              <a:rPr lang="en-US" altLang="zh-CN" dirty="0"/>
              <a:t>C</a:t>
            </a:r>
            <a:r>
              <a:rPr lang="zh-CN" altLang="en-US" dirty="0"/>
              <a:t>的数据库查询语言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## Retrieve (DN=</a:t>
            </a:r>
            <a:r>
              <a:rPr lang="en-US" altLang="zh-CN" sz="2800" dirty="0" err="1"/>
              <a:t>Department.Dnum</a:t>
            </a:r>
            <a:r>
              <a:rPr lang="en-US" altLang="zh-CN" sz="2800" dirty="0"/>
              <a:t>) where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/>
              <a:t>   ##              </a:t>
            </a:r>
            <a:r>
              <a:rPr lang="en-US" altLang="zh-CN" sz="2800" dirty="0" err="1"/>
              <a:t>Department.Dname</a:t>
            </a:r>
            <a:r>
              <a:rPr lang="en-US" altLang="zh-CN" sz="2800" dirty="0"/>
              <a:t> = </a:t>
            </a:r>
            <a:r>
              <a:rPr lang="en-US" altLang="zh-CN" sz="2800" dirty="0">
                <a:latin typeface="Tahoma" panose="020B0604030504040204" pitchFamily="34" charset="0"/>
              </a:rPr>
              <a:t>‘</a:t>
            </a:r>
            <a:r>
              <a:rPr lang="en-US" altLang="zh-CN" sz="2800" dirty="0"/>
              <a:t>Research</a:t>
            </a:r>
            <a:r>
              <a:rPr lang="en-US" altLang="zh-CN" sz="2800" dirty="0">
                <a:latin typeface="Tahoma" panose="020B0604030504040204" pitchFamily="34" charset="0"/>
              </a:rPr>
              <a:t>’</a:t>
            </a:r>
            <a:endParaRPr lang="en-US" altLang="zh-CN" sz="2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预处理为：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</a:t>
            </a:r>
            <a:r>
              <a:rPr lang="en-US" altLang="zh-CN" sz="2800" dirty="0" err="1"/>
              <a:t>ingres_system</a:t>
            </a:r>
            <a:r>
              <a:rPr lang="en-US" altLang="zh-CN" sz="2800" dirty="0"/>
              <a:t>(</a:t>
            </a:r>
            <a:r>
              <a:rPr lang="en-US" altLang="zh-CN" sz="2800" dirty="0">
                <a:latin typeface="Tahoma" panose="020B0604030504040204" pitchFamily="34" charset="0"/>
              </a:rPr>
              <a:t>“</a:t>
            </a:r>
            <a:r>
              <a:rPr lang="en-US" altLang="zh-CN" sz="2800" dirty="0" err="1"/>
              <a:t>Retr</a:t>
            </a:r>
            <a:r>
              <a:rPr lang="en-US" altLang="zh-CN" sz="2800" dirty="0">
                <a:latin typeface="Tahoma" panose="020B0604030504040204" pitchFamily="34" charset="0"/>
              </a:rPr>
              <a:t>… ‘</a:t>
            </a:r>
            <a:r>
              <a:rPr lang="en-US" altLang="zh-CN" sz="2800" dirty="0"/>
              <a:t>Research</a:t>
            </a:r>
            <a:r>
              <a:rPr lang="en-US" altLang="zh-CN" sz="2800" dirty="0">
                <a:latin typeface="Tahoma" panose="020B0604030504040204" pitchFamily="34" charset="0"/>
              </a:rPr>
              <a:t>’</a:t>
            </a:r>
            <a:r>
              <a:rPr lang="en-US" altLang="zh-CN" sz="2800" dirty="0"/>
              <a:t> </a:t>
            </a:r>
            <a:r>
              <a:rPr lang="en-US" altLang="zh-CN" sz="2800" dirty="0">
                <a:latin typeface="Tahoma" panose="020B0604030504040204" pitchFamily="34" charset="0"/>
              </a:rPr>
              <a:t>”</a:t>
            </a:r>
            <a:r>
              <a:rPr lang="en-US" altLang="zh-CN" sz="2800" dirty="0"/>
              <a:t>, __, __);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转换为对数据库查询函数的调用</a:t>
            </a:r>
          </a:p>
          <a:p>
            <a:pPr eaLnBrk="1" hangingPunct="1"/>
            <a:r>
              <a:rPr lang="zh-CN" altLang="en-US" dirty="0"/>
              <a:t>较早的</a:t>
            </a:r>
            <a:r>
              <a:rPr lang="en-US" altLang="zh-CN" dirty="0"/>
              <a:t>C++</a:t>
            </a:r>
            <a:r>
              <a:rPr lang="zh-CN" altLang="en-US" dirty="0"/>
              <a:t>预处理器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3A54D03-B204-412F-8BD8-C918A845E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1.4.2  </a:t>
            </a:r>
            <a:r>
              <a:rPr lang="zh-CN" altLang="en-US"/>
              <a:t>汇编器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5B89FC4-251A-4F14-AC81-392865EFD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编译器生成汇编代码</a:t>
            </a:r>
            <a:r>
              <a:rPr lang="zh-CN" altLang="en-US">
                <a:sym typeface="Wingdings" panose="05000000000000000000" pitchFamily="2" charset="2"/>
              </a:rPr>
              <a:t>由汇编器</a:t>
            </a:r>
            <a:r>
              <a:rPr lang="zh-CN" altLang="en-US"/>
              <a:t>生成可重定位机器码</a:t>
            </a:r>
          </a:p>
          <a:p>
            <a:pPr eaLnBrk="1" hangingPunct="1"/>
            <a:r>
              <a:rPr lang="zh-CN" altLang="en-US"/>
              <a:t>汇编代码</a:t>
            </a:r>
            <a:r>
              <a:rPr lang="en-US" altLang="zh-CN"/>
              <a:t>——</a:t>
            </a:r>
            <a:r>
              <a:rPr lang="zh-CN" altLang="en-US"/>
              <a:t>机器码的助记码</a:t>
            </a:r>
            <a:br>
              <a:rPr lang="zh-CN" altLang="en-US"/>
            </a:br>
            <a:r>
              <a:rPr lang="zh-CN" altLang="en-US"/>
              <a:t>名字替代二进制操作码、内存地址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/>
              <a:t>	</a:t>
            </a:r>
            <a:r>
              <a:rPr kumimoji="0" lang="en-US" altLang="zh-CN" sz="2400"/>
              <a:t>MOV </a:t>
            </a:r>
            <a:r>
              <a:rPr kumimoji="0" lang="en-US" altLang="zh-CN" sz="2400">
                <a:solidFill>
                  <a:srgbClr val="FF3300"/>
                </a:solidFill>
              </a:rPr>
              <a:t>a</a:t>
            </a:r>
            <a:r>
              <a:rPr kumimoji="0" lang="en-US" altLang="zh-CN" sz="2400"/>
              <a:t>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	ADD #2, R1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/>
              <a:t>	MOV R1, </a:t>
            </a:r>
            <a:r>
              <a:rPr kumimoji="0" lang="en-US" altLang="zh-CN" sz="2400">
                <a:solidFill>
                  <a:srgbClr val="FF3300"/>
                </a:solidFill>
              </a:rPr>
              <a:t>b</a:t>
            </a:r>
            <a:endParaRPr lang="en-US" altLang="zh-CN"/>
          </a:p>
          <a:p>
            <a:pPr eaLnBrk="1" hangingPunct="1"/>
            <a:r>
              <a:rPr lang="en-US" altLang="zh-CN"/>
              <a:t>b := a + 2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FAB13EBE-157D-4F4E-8F71-06C734231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语法分析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语法树</a:t>
            </a:r>
            <a:endParaRPr lang="zh-CN" alt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D77BB72A-D5FA-4FED-A305-AA63B35D0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形成单词间的层次关系</a:t>
            </a:r>
            <a:br>
              <a:rPr lang="en-US" altLang="zh-CN" kern="0" dirty="0"/>
            </a:br>
            <a:r>
              <a:rPr lang="zh-CN" altLang="en-US" kern="0" dirty="0"/>
              <a:t>抽象出语法概念</a:t>
            </a:r>
          </a:p>
        </p:txBody>
      </p:sp>
      <p:sp>
        <p:nvSpPr>
          <p:cNvPr id="9219" name="Text Box 41">
            <a:extLst>
              <a:ext uri="{FF2B5EF4-FFF2-40B4-BE49-F238E27FC236}">
                <a16:creationId xmlns:a16="http://schemas.microsoft.com/office/drawing/2014/main" id="{A244C5E1-80FB-45FC-98F6-95BBFBAE2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29000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 dirty="0"/>
              <a:t>id1  :=   id2  +  id3 * 60</a:t>
            </a:r>
          </a:p>
        </p:txBody>
      </p:sp>
      <p:sp>
        <p:nvSpPr>
          <p:cNvPr id="9220" name="右箭头 4">
            <a:extLst>
              <a:ext uri="{FF2B5EF4-FFF2-40B4-BE49-F238E27FC236}">
                <a16:creationId xmlns:a16="http://schemas.microsoft.com/office/drawing/2014/main" id="{F0D3818A-2909-414B-B2FD-00B6BDA9F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21" name="Text Box 78">
            <a:extLst>
              <a:ext uri="{FF2B5EF4-FFF2-40B4-BE49-F238E27FC236}">
                <a16:creationId xmlns:a16="http://schemas.microsoft.com/office/drawing/2014/main" id="{57842AFD-3F89-4706-9B6E-581E2C9E0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3141663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:=</a:t>
            </a:r>
          </a:p>
        </p:txBody>
      </p:sp>
      <p:sp>
        <p:nvSpPr>
          <p:cNvPr id="9222" name="Text Box 79">
            <a:extLst>
              <a:ext uri="{FF2B5EF4-FFF2-40B4-BE49-F238E27FC236}">
                <a16:creationId xmlns:a16="http://schemas.microsoft.com/office/drawing/2014/main" id="{767A880E-979F-4ED7-BC9D-005E723CF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462338"/>
            <a:ext cx="11430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9223" name="Text Box 80">
            <a:extLst>
              <a:ext uri="{FF2B5EF4-FFF2-40B4-BE49-F238E27FC236}">
                <a16:creationId xmlns:a16="http://schemas.microsoft.com/office/drawing/2014/main" id="{407E6B3B-8F75-4096-B9BE-3F850EED8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25" y="3656013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9224" name="Text Box 81">
            <a:extLst>
              <a:ext uri="{FF2B5EF4-FFF2-40B4-BE49-F238E27FC236}">
                <a16:creationId xmlns:a16="http://schemas.microsoft.com/office/drawing/2014/main" id="{90E7D91A-6FE5-4A83-A371-268F171DD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25" y="39131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id</a:t>
            </a:r>
          </a:p>
        </p:txBody>
      </p:sp>
      <p:sp>
        <p:nvSpPr>
          <p:cNvPr id="9225" name="Text Box 82">
            <a:extLst>
              <a:ext uri="{FF2B5EF4-FFF2-40B4-BE49-F238E27FC236}">
                <a16:creationId xmlns:a16="http://schemas.microsoft.com/office/drawing/2014/main" id="{5692C351-1475-4BF9-BB97-538F52796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25" y="339883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+</a:t>
            </a:r>
          </a:p>
        </p:txBody>
      </p:sp>
      <p:sp>
        <p:nvSpPr>
          <p:cNvPr id="9226" name="Text Box 83">
            <a:extLst>
              <a:ext uri="{FF2B5EF4-FFF2-40B4-BE49-F238E27FC236}">
                <a16:creationId xmlns:a16="http://schemas.microsoft.com/office/drawing/2014/main" id="{0E9AEA57-A7C5-45B2-90D4-9F478CE1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3656013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*</a:t>
            </a:r>
          </a:p>
        </p:txBody>
      </p:sp>
      <p:sp>
        <p:nvSpPr>
          <p:cNvPr id="9227" name="Text Box 84">
            <a:extLst>
              <a:ext uri="{FF2B5EF4-FFF2-40B4-BE49-F238E27FC236}">
                <a16:creationId xmlns:a16="http://schemas.microsoft.com/office/drawing/2014/main" id="{9D789B5B-F872-4D8A-9AF3-EB1C924E3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4" y="3913188"/>
            <a:ext cx="815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 dirty="0"/>
              <a:t>NUM</a:t>
            </a:r>
          </a:p>
        </p:txBody>
      </p:sp>
      <p:sp>
        <p:nvSpPr>
          <p:cNvPr id="9228" name="Line 85">
            <a:extLst>
              <a:ext uri="{FF2B5EF4-FFF2-40B4-BE49-F238E27FC236}">
                <a16:creationId xmlns:a16="http://schemas.microsoft.com/office/drawing/2014/main" id="{B7FBA593-A93D-494E-B639-7A9D14DB9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8825" y="3657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9" name="Line 86">
            <a:extLst>
              <a:ext uri="{FF2B5EF4-FFF2-40B4-BE49-F238E27FC236}">
                <a16:creationId xmlns:a16="http://schemas.microsoft.com/office/drawing/2014/main" id="{48CF130A-85F9-4FE8-9659-CF471C28F3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3398838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0" name="Line 87">
            <a:extLst>
              <a:ext uri="{FF2B5EF4-FFF2-40B4-BE49-F238E27FC236}">
                <a16:creationId xmlns:a16="http://schemas.microsoft.com/office/drawing/2014/main" id="{3DEADE19-EC72-450D-9E89-9E3B70E01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3398838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1" name="Line 88">
            <a:extLst>
              <a:ext uri="{FF2B5EF4-FFF2-40B4-BE49-F238E27FC236}">
                <a16:creationId xmlns:a16="http://schemas.microsoft.com/office/drawing/2014/main" id="{70C6F3FB-4034-47C3-9D1E-55A687484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3625" y="3590925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2" name="Line 89">
            <a:extLst>
              <a:ext uri="{FF2B5EF4-FFF2-40B4-BE49-F238E27FC236}">
                <a16:creationId xmlns:a16="http://schemas.microsoft.com/office/drawing/2014/main" id="{CB5291E8-0136-41AB-B556-07235D0C9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5625" y="3848100"/>
            <a:ext cx="3810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3" name="Line 90">
            <a:extLst>
              <a:ext uri="{FF2B5EF4-FFF2-40B4-BE49-F238E27FC236}">
                <a16:creationId xmlns:a16="http://schemas.microsoft.com/office/drawing/2014/main" id="{BAB72CFA-AC3A-45FF-924E-B98C56CA30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4625" y="3848100"/>
            <a:ext cx="1524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34" name="Line 91">
            <a:extLst>
              <a:ext uri="{FF2B5EF4-FFF2-40B4-BE49-F238E27FC236}">
                <a16:creationId xmlns:a16="http://schemas.microsoft.com/office/drawing/2014/main" id="{89CC3C9F-E7BE-41F8-9C74-AB6A5E612A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2625" y="3590925"/>
            <a:ext cx="1524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6E3922F-3DD8-464B-9535-4A2161E39CCD}"/>
              </a:ext>
            </a:extLst>
          </p:cNvPr>
          <p:cNvSpPr txBox="1">
            <a:spLocks/>
          </p:cNvSpPr>
          <p:nvPr/>
        </p:nvSpPr>
        <p:spPr bwMode="auto">
          <a:xfrm>
            <a:off x="1042988" y="4883150"/>
            <a:ext cx="208915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75000"/>
              <a:defRPr/>
            </a:pPr>
            <a:r>
              <a:rPr kumimoji="0" lang="zh-CN" altLang="en-US" b="1" dirty="0">
                <a:latin typeface="Times New Roman" pitchFamily="18" charset="0"/>
              </a:rPr>
              <a:t>我  爱  南开</a:t>
            </a:r>
            <a:endParaRPr lang="zh-CN" altLang="en-US" b="1" kern="0" dirty="0">
              <a:latin typeface="+mn-lt"/>
              <a:ea typeface="+mn-ea"/>
            </a:endParaRPr>
          </a:p>
        </p:txBody>
      </p:sp>
      <p:sp>
        <p:nvSpPr>
          <p:cNvPr id="9236" name="右箭头 4">
            <a:extLst>
              <a:ext uri="{FF2B5EF4-FFF2-40B4-BE49-F238E27FC236}">
                <a16:creationId xmlns:a16="http://schemas.microsoft.com/office/drawing/2014/main" id="{5FA659EB-B0D7-42C4-9C7C-B48FF6E44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9237" name="Text Box 78">
            <a:extLst>
              <a:ext uri="{FF2B5EF4-FFF2-40B4-BE49-F238E27FC236}">
                <a16:creationId xmlns:a16="http://schemas.microsoft.com/office/drawing/2014/main" id="{CCC0D0D3-04E9-4835-B161-304D6135A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46196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9238" name="Text Box 79">
            <a:extLst>
              <a:ext uri="{FF2B5EF4-FFF2-40B4-BE49-F238E27FC236}">
                <a16:creationId xmlns:a16="http://schemas.microsoft.com/office/drawing/2014/main" id="{71D00071-D1C9-44CD-9B2A-52E0E87DA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418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9239" name="Text Box 82">
            <a:extLst>
              <a:ext uri="{FF2B5EF4-FFF2-40B4-BE49-F238E27FC236}">
                <a16:creationId xmlns:a16="http://schemas.microsoft.com/office/drawing/2014/main" id="{1A7F57C6-E39A-4AC6-ACE8-C022BB009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941888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9240" name="Line 86">
            <a:extLst>
              <a:ext uri="{FF2B5EF4-FFF2-40B4-BE49-F238E27FC236}">
                <a16:creationId xmlns:a16="http://schemas.microsoft.com/office/drawing/2014/main" id="{C402E47B-A476-47B4-96E8-4456C3703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487680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41" name="Line 87">
            <a:extLst>
              <a:ext uri="{FF2B5EF4-FFF2-40B4-BE49-F238E27FC236}">
                <a16:creationId xmlns:a16="http://schemas.microsoft.com/office/drawing/2014/main" id="{9CD2ADC5-0CE3-4897-BB7D-74FB8E140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487680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55E7B76-7EFF-49C0-898E-BE355D17E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1.4.3  </a:t>
            </a:r>
            <a:r>
              <a:rPr lang="zh-CN" altLang="en-US"/>
              <a:t>两次扫描汇编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F6D0347-4D02-4CDD-990A-E8E0E064A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/>
              <a:t>每次读取一遍输入文件</a:t>
            </a:r>
          </a:p>
          <a:p>
            <a:pPr eaLnBrk="1" hangingPunct="1"/>
            <a:r>
              <a:rPr lang="zh-CN" altLang="en-US"/>
              <a:t>第一次</a:t>
            </a:r>
          </a:p>
          <a:p>
            <a:pPr lvl="1" eaLnBrk="1" hangingPunct="1"/>
            <a:r>
              <a:rPr lang="zh-CN" altLang="en-US"/>
              <a:t>识别标识符，存入符号表</a:t>
            </a:r>
          </a:p>
          <a:p>
            <a:pPr lvl="1" eaLnBrk="1" hangingPunct="1"/>
            <a:r>
              <a:rPr lang="zh-CN" altLang="en-US"/>
              <a:t>指定（相对）内存地址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680A00AB-2649-4EFA-8AC4-11A99900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733800"/>
            <a:ext cx="28194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3300"/>
                </a:solidFill>
              </a:rPr>
              <a:t>标识符          地址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a		0</a:t>
            </a:r>
          </a:p>
          <a:p>
            <a:pPr eaLnBrk="1" hangingPunct="1">
              <a:lnSpc>
                <a:spcPct val="80000"/>
              </a:lnSpc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3300"/>
                </a:solidFill>
              </a:rPr>
              <a:t>b		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AD6957C7-75C2-49B1-837E-43B0F2156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第二次扫描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2F6ADFC-4D5B-423E-AC29-B786C23B6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eaLnBrk="1" hangingPunct="1"/>
            <a:r>
              <a:rPr lang="zh-CN" altLang="en-US"/>
              <a:t>第二次</a:t>
            </a:r>
          </a:p>
          <a:p>
            <a:pPr lvl="1" eaLnBrk="1" hangingPunct="1"/>
            <a:r>
              <a:rPr lang="zh-CN" altLang="en-US"/>
              <a:t>指令</a:t>
            </a:r>
            <a:r>
              <a:rPr lang="zh-CN" altLang="en-US">
                <a:sym typeface="Wingdings" panose="05000000000000000000" pitchFamily="2" charset="2"/>
              </a:rPr>
              <a:t>二进制序列，标识符内存地址</a:t>
            </a:r>
          </a:p>
          <a:p>
            <a:pPr lvl="1" eaLnBrk="1" hangingPunct="1"/>
            <a:r>
              <a:rPr lang="zh-CN" altLang="en-US">
                <a:sym typeface="Wingdings" panose="05000000000000000000" pitchFamily="2" charset="2"/>
              </a:rPr>
              <a:t>产生可重定位机器码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0001 01 00 00000000 *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0011 01 10 00000010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0010 01 00 00000100 *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0FEF38F-3D98-4F96-9C92-A5BE35D94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1.4.4  </a:t>
            </a:r>
            <a:r>
              <a:rPr lang="zh-CN" altLang="en-US"/>
              <a:t>加载器和连接器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B2B809B-C968-4B55-990D-DE2221238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/>
              <a:t>加载器：修改可重定位机器码中地址（加上加载地址），装载到指定内存位置，若加载内存地址</a:t>
            </a:r>
            <a:r>
              <a:rPr lang="en-US" altLang="zh-CN"/>
              <a:t>L=00001111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0001 01 00 00001111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0011 01 10 00000010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kumimoji="0" lang="en-US" altLang="zh-CN" sz="2400" b="1"/>
              <a:t>0010 01 00 00010011</a:t>
            </a:r>
            <a:endParaRPr lang="en-US" altLang="zh-C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A3AF3373-BDB0-47EA-AA31-A58A4919A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加载器和连接器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F6A0046E-40BB-4737-A894-5A3079CEFC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/>
              <a:t>连接器：将多个可重定位机器码文件组合为单一程序</a:t>
            </a:r>
          </a:p>
          <a:p>
            <a:pPr lvl="1" eaLnBrk="1" hangingPunct="1"/>
            <a:r>
              <a:rPr lang="zh-CN" altLang="en-US"/>
              <a:t>解决外部引用（变量、函数）</a:t>
            </a:r>
          </a:p>
          <a:p>
            <a:pPr lvl="1" eaLnBrk="1" hangingPunct="1"/>
            <a:r>
              <a:rPr lang="zh-CN" altLang="en-US"/>
              <a:t>输出符号表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5FC3F3C-8CBD-4AC1-B854-67A9E6510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程序处理流程例</a:t>
            </a:r>
            <a:r>
              <a:rPr lang="en-US" altLang="zh-CN"/>
              <a:t>——Fibonacci</a:t>
            </a:r>
            <a:endParaRPr lang="zh-CN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B634DB4-4CDD-482F-887B-0A3FD38EF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a, b, i,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i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cin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while (i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	i = i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预处理结果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# 1 ".\\fibs.cpp"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# 1 "&lt;built-in&gt;"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# 1 "&lt;command-line&gt;"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# 1 ".\\fibs.cpp"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int a, b,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int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while 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 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 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 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 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}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词法分析结果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int 'int’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	Loc=&lt;fibs.cpp:1:1&gt;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'a'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comma ','		Loc=&lt;fibs.cpp:1:6&gt;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'b'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Loc=&lt;fibs.cpp:1:8&gt;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comma ','		Loc=&lt;fibs.cpp:1:9&gt;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</a:t>
            </a:r>
            <a:r>
              <a:rPr lang="en-US" altLang="zh-CN" sz="1600" dirty="0" err="1"/>
              <a:t>i</a:t>
            </a:r>
            <a:r>
              <a:rPr lang="en-US" altLang="zh-CN" sz="1600" dirty="0"/>
              <a:t>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Loc=&lt;fibs.cpp:1:11&gt;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comma ','		Loc=&lt;fibs.cpp:1:12&gt;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't'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Loc=&lt;fibs.cpp:1:14&gt;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comma ','		Loc=&lt;fibs.cpp:1:15&gt;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'n'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Loc=&lt;fibs.cpp:1:17&gt;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Loc=&lt;fibs.cpp:1:18&gt;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int 'int’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	Loc=&lt;fibs.cpp:2:1&gt;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'main'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Loc=&lt;fibs.cpp:2:5&gt;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l_paren</a:t>
            </a:r>
            <a:r>
              <a:rPr lang="en-US" altLang="zh-CN" sz="1600" dirty="0"/>
              <a:t> '('		Loc=&lt;fibs.cpp:2:9&gt;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r_paren</a:t>
            </a:r>
            <a:r>
              <a:rPr lang="en-US" altLang="zh-CN" sz="1600" dirty="0"/>
              <a:t> ')'		Loc=&lt;fibs.cpp:2:10&gt;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l_brace</a:t>
            </a:r>
            <a:r>
              <a:rPr lang="en-US" altLang="zh-CN" sz="1600" dirty="0"/>
              <a:t> '{‘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	Loc=&lt;fibs.cpp:3:1&gt;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'a'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Loc=&lt;fibs.cpp:5:2&gt;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Loc=&lt;fibs.cpp:5:4&gt;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numeric_constant</a:t>
            </a:r>
            <a:r>
              <a:rPr lang="en-US" altLang="zh-CN" sz="1600" dirty="0"/>
              <a:t> '0'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Loc=&lt;fibs.cpp:5:6&gt;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Loc=&lt;fibs.cpp:5:7&gt;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'b'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Loc=&lt;fibs.cpp:6:2&gt;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Loc=&lt;fibs.cpp:6:4&gt;</a:t>
            </a:r>
          </a:p>
        </p:txBody>
      </p:sp>
    </p:spTree>
    <p:extLst>
      <p:ext uri="{BB962C8B-B14F-4D97-AF65-F5344CB8AC3E}">
        <p14:creationId xmlns:p14="http://schemas.microsoft.com/office/powerpoint/2010/main" val="1632503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词法分析结果（续）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numeric_constant</a:t>
            </a:r>
            <a:r>
              <a:rPr lang="en-US" altLang="zh-CN" sz="1600" dirty="0"/>
              <a:t> '1'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Loc=&lt;fibs.cpp:6:6&gt;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Loc=&lt;fibs.cpp:6:7&gt;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</a:t>
            </a:r>
            <a:r>
              <a:rPr lang="en-US" altLang="zh-CN" sz="1600" dirty="0" err="1"/>
              <a:t>i</a:t>
            </a:r>
            <a:r>
              <a:rPr lang="en-US" altLang="zh-CN" sz="1600" dirty="0"/>
              <a:t>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Loc=&lt;fibs.cpp:7:2&gt;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Loc=&lt;fibs.cpp:7:4&gt;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numeric_constant</a:t>
            </a:r>
            <a:r>
              <a:rPr lang="en-US" altLang="zh-CN" sz="1600" dirty="0"/>
              <a:t> '1'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Loc=&lt;fibs.cpp:7:6&gt;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Loc=&lt;fibs.cpp:7:7&gt;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while 'while'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Loc=&lt;fibs.cpp:8:2&gt;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l_paren</a:t>
            </a:r>
            <a:r>
              <a:rPr lang="en-US" altLang="zh-CN" sz="1600" dirty="0"/>
              <a:t> '(‘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Loc=&lt;fibs.cpp:8:8&gt;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</a:t>
            </a:r>
            <a:r>
              <a:rPr lang="en-US" altLang="zh-CN" sz="1600" dirty="0" err="1"/>
              <a:t>i</a:t>
            </a:r>
            <a:r>
              <a:rPr lang="en-US" altLang="zh-CN" sz="1600" dirty="0"/>
              <a:t>'		Loc=&lt;fibs.cpp:8:9&gt;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less '&lt;‘	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Loc=&lt;fibs.cpp:8:11&gt;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'n'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Loc=&lt;fibs.cpp:8:13&gt;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r_paren</a:t>
            </a:r>
            <a:r>
              <a:rPr lang="en-US" altLang="zh-CN" sz="1600" dirty="0"/>
              <a:t> ')'		Loc=&lt;fibs.cpp:8:14&gt;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l_brace</a:t>
            </a:r>
            <a:r>
              <a:rPr lang="en-US" altLang="zh-CN" sz="1600" dirty="0"/>
              <a:t> '{‘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Loc=&lt;fibs.cpp:9:2&gt;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't'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Loc=&lt;fibs.cpp:10:3&gt;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Loc=&lt;fibs.cpp:10:5&gt;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'b'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Loc=&lt;fibs.cpp:10:7&gt;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Loc=&lt;fibs.cpp:10:8&gt;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'b'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Loc=&lt;fibs.cpp:11:3&gt;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Loc=&lt;fibs.cpp:11:5&gt;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'a'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Loc=&lt;fibs.cpp:11:7&gt;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plus '+’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Loc=&lt;fibs.cpp:11:9&gt;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'b'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Loc=&lt;fibs.cpp:11:11&gt;</a:t>
            </a:r>
          </a:p>
        </p:txBody>
      </p:sp>
    </p:spTree>
    <p:extLst>
      <p:ext uri="{BB962C8B-B14F-4D97-AF65-F5344CB8AC3E}">
        <p14:creationId xmlns:p14="http://schemas.microsoft.com/office/powerpoint/2010/main" val="713014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词法分析结果（续）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Loc=&lt;fibs.cpp:11:12&gt;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'a'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Loc=&lt;fibs.cpp:12:3&gt;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Loc=&lt;fibs.cpp:12:5&gt;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't'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Loc=&lt;fibs.cpp:12:7&gt;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Loc=&lt;fibs.cpp:12:8&gt;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</a:t>
            </a:r>
            <a:r>
              <a:rPr lang="en-US" altLang="zh-CN" sz="1600" dirty="0" err="1"/>
              <a:t>i</a:t>
            </a:r>
            <a:r>
              <a:rPr lang="en-US" altLang="zh-CN" sz="1600" dirty="0"/>
              <a:t>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Loc=&lt;fibs.cpp:13:3&gt;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equal '=‘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Loc=&lt;fibs.cpp:13:5&gt;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identifier '</a:t>
            </a:r>
            <a:r>
              <a:rPr lang="en-US" altLang="zh-CN" sz="1600" dirty="0" err="1"/>
              <a:t>i</a:t>
            </a:r>
            <a:r>
              <a:rPr lang="en-US" altLang="zh-CN" sz="1600" dirty="0"/>
              <a:t>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Loc=&lt;fibs.cpp:13:7&gt;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plus '+’	 	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Loc=&lt;fibs.cpp:13:9&gt;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numeric_constant</a:t>
            </a:r>
            <a:r>
              <a:rPr lang="en-US" altLang="zh-CN" sz="1600" dirty="0"/>
              <a:t> '1'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Loc=&lt;fibs.cpp:13:11&gt;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Loc=&lt;fibs.cpp:13:12&gt;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r_brace</a:t>
            </a:r>
            <a:r>
              <a:rPr lang="en-US" altLang="zh-CN" sz="1600" dirty="0"/>
              <a:t> '}’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Loc=&lt;fibs.cpp:14:2&gt;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return 'return'	 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Loc=&lt;fibs.cpp:15:2&gt;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numeric_constant</a:t>
            </a:r>
            <a:r>
              <a:rPr lang="en-US" altLang="zh-CN" sz="1600" dirty="0"/>
              <a:t> '0'	 [</a:t>
            </a:r>
            <a:r>
              <a:rPr lang="en-US" altLang="zh-CN" sz="1600" dirty="0" err="1"/>
              <a:t>LeadingSpace</a:t>
            </a:r>
            <a:r>
              <a:rPr lang="en-US" altLang="zh-CN" sz="1600" dirty="0"/>
              <a:t>]	Loc=&lt;fibs.cpp:15:9&gt;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semi ';'		Loc=&lt;fibs.cpp:15:10&gt;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r_brace</a:t>
            </a:r>
            <a:r>
              <a:rPr lang="en-US" altLang="zh-CN" sz="1600" dirty="0"/>
              <a:t> '}’	 	[</a:t>
            </a:r>
            <a:r>
              <a:rPr lang="en-US" altLang="zh-CN" sz="1600" dirty="0" err="1"/>
              <a:t>StartOfLine</a:t>
            </a:r>
            <a:r>
              <a:rPr lang="en-US" altLang="zh-CN" sz="1600" dirty="0"/>
              <a:t>]	Loc=&lt;fibs.cpp:16:1&gt;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eof</a:t>
            </a:r>
            <a:r>
              <a:rPr lang="en-US" altLang="zh-CN" sz="1600" dirty="0"/>
              <a:t> ''		Loc=&lt;fibs.cpp:16:2&gt;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01140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语法分析结果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C5F9A0-67C1-4AAF-A1DB-6F812A63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371600"/>
            <a:ext cx="8239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72BF69A1-6019-40D9-8345-8A0508988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语义分析</a:t>
            </a:r>
            <a:r>
              <a:rPr lang="en-US" altLang="zh-CN"/>
              <a:t>——</a:t>
            </a:r>
            <a:r>
              <a:rPr lang="zh-CN" altLang="en-US"/>
              <a:t>类型检查</a:t>
            </a:r>
            <a:r>
              <a:rPr lang="en-US" altLang="zh-CN"/>
              <a:t>&amp;</a:t>
            </a:r>
            <a:r>
              <a:rPr lang="zh-CN" altLang="en-US"/>
              <a:t>转换</a:t>
            </a: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BFE44042-0EC4-40D4-96B7-716B06714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9438" indent="-579438" eaLnBrk="1" hangingPunct="1">
              <a:defRPr/>
            </a:pPr>
            <a:r>
              <a:rPr lang="zh-CN" altLang="en-US" kern="0" dirty="0"/>
              <a:t>运算对象是否符合运算符对其要求？</a:t>
            </a:r>
          </a:p>
        </p:txBody>
      </p:sp>
      <p:sp>
        <p:nvSpPr>
          <p:cNvPr id="10243" name="右箭头 4">
            <a:extLst>
              <a:ext uri="{FF2B5EF4-FFF2-40B4-BE49-F238E27FC236}">
                <a16:creationId xmlns:a16="http://schemas.microsoft.com/office/drawing/2014/main" id="{69CD4F2C-424E-40E2-A4B6-0233D762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0244" name="Group 77">
            <a:extLst>
              <a:ext uri="{FF2B5EF4-FFF2-40B4-BE49-F238E27FC236}">
                <a16:creationId xmlns:a16="http://schemas.microsoft.com/office/drawing/2014/main" id="{E21C27F5-58CF-4FA5-8E1B-F4E94CD77345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3141663"/>
            <a:ext cx="3429001" cy="1171575"/>
            <a:chOff x="1344" y="1392"/>
            <a:chExt cx="2160" cy="875"/>
          </a:xfrm>
        </p:grpSpPr>
        <p:sp>
          <p:nvSpPr>
            <p:cNvPr id="10274" name="Text Box 78">
              <a:extLst>
                <a:ext uri="{FF2B5EF4-FFF2-40B4-BE49-F238E27FC236}">
                  <a16:creationId xmlns:a16="http://schemas.microsoft.com/office/drawing/2014/main" id="{6CE4EB78-AADE-4A4C-99DE-7102F8AAF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392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:=</a:t>
              </a:r>
            </a:p>
          </p:txBody>
        </p:sp>
        <p:sp>
          <p:nvSpPr>
            <p:cNvPr id="10275" name="Text Box 79">
              <a:extLst>
                <a:ext uri="{FF2B5EF4-FFF2-40B4-BE49-F238E27FC236}">
                  <a16:creationId xmlns:a16="http://schemas.microsoft.com/office/drawing/2014/main" id="{6AE2498B-A533-44EA-BF23-635383882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632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id1</a:t>
              </a:r>
            </a:p>
          </p:txBody>
        </p:sp>
        <p:sp>
          <p:nvSpPr>
            <p:cNvPr id="10276" name="Text Box 80">
              <a:extLst>
                <a:ext uri="{FF2B5EF4-FFF2-40B4-BE49-F238E27FC236}">
                  <a16:creationId xmlns:a16="http://schemas.microsoft.com/office/drawing/2014/main" id="{512985F6-9E71-490E-B639-513FCB3EB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776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id2</a:t>
              </a:r>
            </a:p>
          </p:txBody>
        </p:sp>
        <p:sp>
          <p:nvSpPr>
            <p:cNvPr id="10277" name="Text Box 81">
              <a:extLst>
                <a:ext uri="{FF2B5EF4-FFF2-40B4-BE49-F238E27FC236}">
                  <a16:creationId xmlns:a16="http://schemas.microsoft.com/office/drawing/2014/main" id="{92396B9D-B1D3-4AC0-B999-52E0C78EE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968"/>
              <a:ext cx="720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id3</a:t>
              </a:r>
            </a:p>
          </p:txBody>
        </p:sp>
        <p:sp>
          <p:nvSpPr>
            <p:cNvPr id="10278" name="Text Box 82">
              <a:extLst>
                <a:ext uri="{FF2B5EF4-FFF2-40B4-BE49-F238E27FC236}">
                  <a16:creationId xmlns:a16="http://schemas.microsoft.com/office/drawing/2014/main" id="{8A70F0C6-B328-4E05-867C-F2852A236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1584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+</a:t>
              </a:r>
            </a:p>
          </p:txBody>
        </p:sp>
        <p:sp>
          <p:nvSpPr>
            <p:cNvPr id="10279" name="Text Box 83">
              <a:extLst>
                <a:ext uri="{FF2B5EF4-FFF2-40B4-BE49-F238E27FC236}">
                  <a16:creationId xmlns:a16="http://schemas.microsoft.com/office/drawing/2014/main" id="{73211222-0F3B-48CE-A9EA-B042CF049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776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*</a:t>
              </a:r>
            </a:p>
          </p:txBody>
        </p:sp>
        <p:sp>
          <p:nvSpPr>
            <p:cNvPr id="10280" name="Text Box 84">
              <a:extLst>
                <a:ext uri="{FF2B5EF4-FFF2-40B4-BE49-F238E27FC236}">
                  <a16:creationId xmlns:a16="http://schemas.microsoft.com/office/drawing/2014/main" id="{1963A874-003B-4BFC-9C71-0B2D2B2D2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968"/>
              <a:ext cx="384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2000" b="1"/>
                <a:t>60</a:t>
              </a:r>
            </a:p>
          </p:txBody>
        </p:sp>
        <p:sp>
          <p:nvSpPr>
            <p:cNvPr id="10281" name="Line 85">
              <a:extLst>
                <a:ext uri="{FF2B5EF4-FFF2-40B4-BE49-F238E27FC236}">
                  <a16:creationId xmlns:a16="http://schemas.microsoft.com/office/drawing/2014/main" id="{88D0EC7E-E49E-454B-8E5C-EE9FF05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777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2" name="Line 86">
              <a:extLst>
                <a:ext uri="{FF2B5EF4-FFF2-40B4-BE49-F238E27FC236}">
                  <a16:creationId xmlns:a16="http://schemas.microsoft.com/office/drawing/2014/main" id="{0A03649B-F634-42B8-B0AC-956121A7F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158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3" name="Line 87">
              <a:extLst>
                <a:ext uri="{FF2B5EF4-FFF2-40B4-BE49-F238E27FC236}">
                  <a16:creationId xmlns:a16="http://schemas.microsoft.com/office/drawing/2014/main" id="{37654DCD-B1FB-43B5-B522-FF24C8135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4" name="Line 88">
              <a:extLst>
                <a:ext uri="{FF2B5EF4-FFF2-40B4-BE49-F238E27FC236}">
                  <a16:creationId xmlns:a16="http://schemas.microsoft.com/office/drawing/2014/main" id="{F00EC49A-5690-4E8D-8713-CFC871505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72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5" name="Line 89">
              <a:extLst>
                <a:ext uri="{FF2B5EF4-FFF2-40B4-BE49-F238E27FC236}">
                  <a16:creationId xmlns:a16="http://schemas.microsoft.com/office/drawing/2014/main" id="{C44B5296-5EC4-4431-B950-26881FF70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2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6" name="Line 90">
              <a:extLst>
                <a:ext uri="{FF2B5EF4-FFF2-40B4-BE49-F238E27FC236}">
                  <a16:creationId xmlns:a16="http://schemas.microsoft.com/office/drawing/2014/main" id="{9DCD1BAE-F7D8-4853-8FCA-8E38E637B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19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87" name="Line 91">
              <a:extLst>
                <a:ext uri="{FF2B5EF4-FFF2-40B4-BE49-F238E27FC236}">
                  <a16:creationId xmlns:a16="http://schemas.microsoft.com/office/drawing/2014/main" id="{9874D12B-17BD-4F86-8784-2203CA39CF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72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5" name="Group 92">
            <a:extLst>
              <a:ext uri="{FF2B5EF4-FFF2-40B4-BE49-F238E27FC236}">
                <a16:creationId xmlns:a16="http://schemas.microsoft.com/office/drawing/2014/main" id="{6AB2BD75-C29E-4AC6-B273-94DBC0836477}"/>
              </a:ext>
            </a:extLst>
          </p:cNvPr>
          <p:cNvGrpSpPr>
            <a:grpSpLocks/>
          </p:cNvGrpSpPr>
          <p:nvPr/>
        </p:nvGrpSpPr>
        <p:grpSpPr bwMode="auto">
          <a:xfrm>
            <a:off x="5213350" y="2997200"/>
            <a:ext cx="4038600" cy="1463180"/>
            <a:chOff x="1056" y="2304"/>
            <a:chExt cx="2544" cy="1092"/>
          </a:xfrm>
        </p:grpSpPr>
        <p:sp>
          <p:nvSpPr>
            <p:cNvPr id="10258" name="Text Box 93">
              <a:extLst>
                <a:ext uri="{FF2B5EF4-FFF2-40B4-BE49-F238E27FC236}">
                  <a16:creationId xmlns:a16="http://schemas.microsoft.com/office/drawing/2014/main" id="{CB210B22-17B8-4BA4-BD06-F58F0075D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10259" name="Text Box 94">
              <a:extLst>
                <a:ext uri="{FF2B5EF4-FFF2-40B4-BE49-F238E27FC236}">
                  <a16:creationId xmlns:a16="http://schemas.microsoft.com/office/drawing/2014/main" id="{FBE68F57-AB9D-4CDE-81B6-BBC834CA9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10260" name="Text Box 95">
              <a:extLst>
                <a:ext uri="{FF2B5EF4-FFF2-40B4-BE49-F238E27FC236}">
                  <a16:creationId xmlns:a16="http://schemas.microsoft.com/office/drawing/2014/main" id="{3528FA16-AEF5-49A6-9EB2-A2B467106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10261" name="Text Box 96">
              <a:extLst>
                <a:ext uri="{FF2B5EF4-FFF2-40B4-BE49-F238E27FC236}">
                  <a16:creationId xmlns:a16="http://schemas.microsoft.com/office/drawing/2014/main" id="{B66E98C8-6B14-458A-8CD9-6FA029ECF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10262" name="Text Box 97">
              <a:extLst>
                <a:ext uri="{FF2B5EF4-FFF2-40B4-BE49-F238E27FC236}">
                  <a16:creationId xmlns:a16="http://schemas.microsoft.com/office/drawing/2014/main" id="{64A838B9-FFBF-49DD-BD86-6DA487C2F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10263" name="Text Box 98">
              <a:extLst>
                <a:ext uri="{FF2B5EF4-FFF2-40B4-BE49-F238E27FC236}">
                  <a16:creationId xmlns:a16="http://schemas.microsoft.com/office/drawing/2014/main" id="{DC15BB69-A821-4019-8B3A-D4902AAAD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10264" name="Text Box 99">
              <a:extLst>
                <a:ext uri="{FF2B5EF4-FFF2-40B4-BE49-F238E27FC236}">
                  <a16:creationId xmlns:a16="http://schemas.microsoft.com/office/drawing/2014/main" id="{E102F0E2-2101-4B9B-B1DC-DEF5EEC12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10265" name="Line 100">
              <a:extLst>
                <a:ext uri="{FF2B5EF4-FFF2-40B4-BE49-F238E27FC236}">
                  <a16:creationId xmlns:a16="http://schemas.microsoft.com/office/drawing/2014/main" id="{778675E1-77FF-475F-B431-9DBFDE228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Line 101">
              <a:extLst>
                <a:ext uri="{FF2B5EF4-FFF2-40B4-BE49-F238E27FC236}">
                  <a16:creationId xmlns:a16="http://schemas.microsoft.com/office/drawing/2014/main" id="{92F2F52B-D1E3-4D42-A8D5-27460CA6C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102">
              <a:extLst>
                <a:ext uri="{FF2B5EF4-FFF2-40B4-BE49-F238E27FC236}">
                  <a16:creationId xmlns:a16="http://schemas.microsoft.com/office/drawing/2014/main" id="{FAA8B99E-A00C-4B4A-80F2-367168D09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103">
              <a:extLst>
                <a:ext uri="{FF2B5EF4-FFF2-40B4-BE49-F238E27FC236}">
                  <a16:creationId xmlns:a16="http://schemas.microsoft.com/office/drawing/2014/main" id="{9C51CB17-488A-438F-A3F8-212815BF7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104">
              <a:extLst>
                <a:ext uri="{FF2B5EF4-FFF2-40B4-BE49-F238E27FC236}">
                  <a16:creationId xmlns:a16="http://schemas.microsoft.com/office/drawing/2014/main" id="{CB776737-892B-437A-98F9-CCF2B93B7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0" name="Line 105">
              <a:extLst>
                <a:ext uri="{FF2B5EF4-FFF2-40B4-BE49-F238E27FC236}">
                  <a16:creationId xmlns:a16="http://schemas.microsoft.com/office/drawing/2014/main" id="{05070AD3-2FE1-4373-BC56-BD17561F89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1" name="Line 106">
              <a:extLst>
                <a:ext uri="{FF2B5EF4-FFF2-40B4-BE49-F238E27FC236}">
                  <a16:creationId xmlns:a16="http://schemas.microsoft.com/office/drawing/2014/main" id="{FA246979-DCD4-4BD6-A070-7F356BD34F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2" name="Text Box 107">
              <a:extLst>
                <a:ext uri="{FF2B5EF4-FFF2-40B4-BE49-F238E27FC236}">
                  <a16:creationId xmlns:a16="http://schemas.microsoft.com/office/drawing/2014/main" id="{4AAA4705-FEA8-4654-96EF-FB623EFDF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" y="3120"/>
              <a:ext cx="72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 dirty="0"/>
                <a:t>NUM(60)</a:t>
              </a:r>
            </a:p>
          </p:txBody>
        </p:sp>
        <p:sp>
          <p:nvSpPr>
            <p:cNvPr id="10273" name="Line 108">
              <a:extLst>
                <a:ext uri="{FF2B5EF4-FFF2-40B4-BE49-F238E27FC236}">
                  <a16:creationId xmlns:a16="http://schemas.microsoft.com/office/drawing/2014/main" id="{FF655EA7-B29A-48D0-8827-BC014229C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6" name="右箭头 4">
            <a:extLst>
              <a:ext uri="{FF2B5EF4-FFF2-40B4-BE49-F238E27FC236}">
                <a16:creationId xmlns:a16="http://schemas.microsoft.com/office/drawing/2014/main" id="{83B19449-9A2F-44C6-BC6B-C98E1E43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0247" name="Text Box 78">
            <a:extLst>
              <a:ext uri="{FF2B5EF4-FFF2-40B4-BE49-F238E27FC236}">
                <a16:creationId xmlns:a16="http://schemas.microsoft.com/office/drawing/2014/main" id="{D6EF5078-BB5D-460E-B893-D5395BD98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46196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0248" name="Text Box 79">
            <a:extLst>
              <a:ext uri="{FF2B5EF4-FFF2-40B4-BE49-F238E27FC236}">
                <a16:creationId xmlns:a16="http://schemas.microsoft.com/office/drawing/2014/main" id="{828A3A61-EDDB-4FE6-B6BB-A7F397291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41888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0249" name="Text Box 82">
            <a:extLst>
              <a:ext uri="{FF2B5EF4-FFF2-40B4-BE49-F238E27FC236}">
                <a16:creationId xmlns:a16="http://schemas.microsoft.com/office/drawing/2014/main" id="{E544A4A0-467D-4B8B-AFF1-FA1536661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4941888"/>
            <a:ext cx="83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0250" name="Line 86">
            <a:extLst>
              <a:ext uri="{FF2B5EF4-FFF2-40B4-BE49-F238E27FC236}">
                <a16:creationId xmlns:a16="http://schemas.microsoft.com/office/drawing/2014/main" id="{14378E1A-24FE-4D91-95B4-6A515B6823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8225" y="4876800"/>
            <a:ext cx="2286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Line 87">
            <a:extLst>
              <a:ext uri="{FF2B5EF4-FFF2-40B4-BE49-F238E27FC236}">
                <a16:creationId xmlns:a16="http://schemas.microsoft.com/office/drawing/2014/main" id="{9BFA130B-ACC5-4027-9A21-8E348E82B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7825" y="4876800"/>
            <a:ext cx="457200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Text Box 78">
            <a:extLst>
              <a:ext uri="{FF2B5EF4-FFF2-40B4-BE49-F238E27FC236}">
                <a16:creationId xmlns:a16="http://schemas.microsoft.com/office/drawing/2014/main" id="{2AD975F0-C4C1-4F87-B2DE-14433EED5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461168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0253" name="Text Box 79">
            <a:extLst>
              <a:ext uri="{FF2B5EF4-FFF2-40B4-BE49-F238E27FC236}">
                <a16:creationId xmlns:a16="http://schemas.microsoft.com/office/drawing/2014/main" id="{36910567-98EF-44D7-BEDC-937D2040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93395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0254" name="Text Box 82">
            <a:extLst>
              <a:ext uri="{FF2B5EF4-FFF2-40B4-BE49-F238E27FC236}">
                <a16:creationId xmlns:a16="http://schemas.microsoft.com/office/drawing/2014/main" id="{2EDBCA7C-BEEE-488A-BC98-4DC6F9B20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4933950"/>
            <a:ext cx="83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0255" name="Line 86">
            <a:extLst>
              <a:ext uri="{FF2B5EF4-FFF2-40B4-BE49-F238E27FC236}">
                <a16:creationId xmlns:a16="http://schemas.microsoft.com/office/drawing/2014/main" id="{7F413ABE-A640-4121-9B3E-0C78027A2C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913" y="4868863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6" name="Line 87">
            <a:extLst>
              <a:ext uri="{FF2B5EF4-FFF2-40B4-BE49-F238E27FC236}">
                <a16:creationId xmlns:a16="http://schemas.microsoft.com/office/drawing/2014/main" id="{A0226A1D-42DA-4E3F-9A75-B8FB7A7CD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4868863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语法分析结果（续）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BC7701-5B70-473F-A3DA-77BBF7F0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8" y="523875"/>
            <a:ext cx="64008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78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LLVM IR</a:t>
            </a:r>
            <a:endParaRPr lang="zh-CN" altLang="en-US" dirty="0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; </a:t>
            </a:r>
            <a:r>
              <a:rPr lang="en-US" altLang="zh-CN" sz="1600" dirty="0" err="1"/>
              <a:t>ModuleID</a:t>
            </a:r>
            <a:r>
              <a:rPr lang="en-US" altLang="zh-CN" sz="1600" dirty="0"/>
              <a:t> = 'fibs.cpp'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 err="1"/>
              <a:t>source_filename</a:t>
            </a:r>
            <a:r>
              <a:rPr lang="en-US" altLang="zh-CN" sz="1600" dirty="0"/>
              <a:t> = "fibs.cpp"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target </a:t>
            </a:r>
            <a:r>
              <a:rPr lang="en-US" altLang="zh-CN" sz="1600" dirty="0" err="1"/>
              <a:t>datalayout</a:t>
            </a:r>
            <a:r>
              <a:rPr lang="en-US" altLang="zh-CN" sz="1600" dirty="0"/>
              <a:t> = "e-m:e-p270:32:32-p271:32:32-p272:64:64-i64:64-f80:128-n8:16:32:64-S128"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target triple = "x86_64-pc-linux-gnu"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@a =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global i32 0,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@b =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global i32 0,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@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global i32 0,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@t =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global i32 0,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@n =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global i32 0,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; Function </a:t>
            </a:r>
            <a:r>
              <a:rPr lang="en-US" altLang="zh-CN" sz="1600" dirty="0" err="1"/>
              <a:t>Attrs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mustprogress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noinline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norecurse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nounwind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optnone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uwtable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define </a:t>
            </a:r>
            <a:r>
              <a:rPr lang="en-US" altLang="zh-CN" sz="1600" dirty="0" err="1"/>
              <a:t>dso_local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noundef</a:t>
            </a:r>
            <a:r>
              <a:rPr lang="en-US" altLang="zh-CN" sz="1600" dirty="0"/>
              <a:t> i32 @main() #0 {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%1 = </a:t>
            </a:r>
            <a:r>
              <a:rPr lang="en-US" altLang="zh-CN" sz="1600" dirty="0" err="1"/>
              <a:t>alloca</a:t>
            </a:r>
            <a:r>
              <a:rPr lang="en-US" altLang="zh-CN" sz="1600" dirty="0"/>
              <a:t> i32,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0, i32* %1,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0, i32* @a,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1, i32* @b,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1, i32* @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 label %2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892093-429B-42B6-9DD1-2982012D9D27}"/>
              </a:ext>
            </a:extLst>
          </p:cNvPr>
          <p:cNvSpPr/>
          <p:nvPr/>
        </p:nvSpPr>
        <p:spPr>
          <a:xfrm>
            <a:off x="5724128" y="3244334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a, b,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t, n;</a:t>
            </a:r>
          </a:p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类型实际是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i32*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423930-6785-4DE7-B982-56FE68F3D3D1}"/>
              </a:ext>
            </a:extLst>
          </p:cNvPr>
          <p:cNvSpPr/>
          <p:nvPr/>
        </p:nvSpPr>
        <p:spPr>
          <a:xfrm>
            <a:off x="5724128" y="4581128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是临时变量（寄存器），</a:t>
            </a:r>
            <a:b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类型是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i32*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485BA6-7456-49F1-B83A-278D6F048828}"/>
              </a:ext>
            </a:extLst>
          </p:cNvPr>
          <p:cNvSpPr/>
          <p:nvPr/>
        </p:nvSpPr>
        <p:spPr>
          <a:xfrm>
            <a:off x="5724128" y="5102860"/>
            <a:ext cx="782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= 0;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 = 1;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0CE926-5685-465E-9038-6F1F4B921E67}"/>
              </a:ext>
            </a:extLst>
          </p:cNvPr>
          <p:cNvSpPr/>
          <p:nvPr/>
        </p:nvSpPr>
        <p:spPr>
          <a:xfrm>
            <a:off x="5708327" y="60261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无条件转移</a:t>
            </a:r>
          </a:p>
        </p:txBody>
      </p:sp>
    </p:spTree>
    <p:extLst>
      <p:ext uri="{BB962C8B-B14F-4D97-AF65-F5344CB8AC3E}">
        <p14:creationId xmlns:p14="http://schemas.microsoft.com/office/powerpoint/2010/main" val="1267673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LLVM IR</a:t>
            </a:r>
            <a:r>
              <a:rPr lang="zh-CN" altLang="en-US" dirty="0"/>
              <a:t>（续）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2:                                                ; </a:t>
            </a:r>
            <a:r>
              <a:rPr lang="en-US" altLang="zh-CN" sz="1600" dirty="0" err="1"/>
              <a:t>preds</a:t>
            </a:r>
            <a:r>
              <a:rPr lang="en-US" altLang="zh-CN" sz="1600" dirty="0"/>
              <a:t> = %6, %0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%3 = load i32, i32* @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%4 = load i32, i32* @n,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%5 = </a:t>
            </a:r>
            <a:r>
              <a:rPr lang="en-US" altLang="zh-CN" sz="1600" dirty="0" err="1"/>
              <a:t>icmp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slt</a:t>
            </a:r>
            <a:r>
              <a:rPr lang="en-US" altLang="zh-CN" sz="1600" dirty="0"/>
              <a:t> i32 %3, %4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 i1 %5, label %6, label %14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6:                                                ; </a:t>
            </a:r>
            <a:r>
              <a:rPr lang="en-US" altLang="zh-CN" sz="1600" dirty="0" err="1"/>
              <a:t>preds</a:t>
            </a:r>
            <a:r>
              <a:rPr lang="en-US" altLang="zh-CN" sz="1600" dirty="0"/>
              <a:t> = %2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%7 = load i32, i32* @b,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i32 %7, i32* @t,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%8 = load i32, i32* @a,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%9 = load i32, i32* @b,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%10 = add </a:t>
            </a:r>
            <a:r>
              <a:rPr lang="en-US" altLang="zh-CN" sz="1600" dirty="0" err="1"/>
              <a:t>nsw</a:t>
            </a:r>
            <a:r>
              <a:rPr lang="en-US" altLang="zh-CN" sz="1600" dirty="0"/>
              <a:t> i32 %8, %9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i32 %10, i32* @b,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%11 = load i32, i32* @t,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i32 %11, i32* @a,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%12 = load i32, i32* @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%13 = add </a:t>
            </a:r>
            <a:r>
              <a:rPr lang="en-US" altLang="zh-CN" sz="1600" dirty="0" err="1"/>
              <a:t>nsw</a:t>
            </a:r>
            <a:r>
              <a:rPr lang="en-US" altLang="zh-CN" sz="1600" dirty="0"/>
              <a:t> i32 %12, 1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store i32 %13, i32* @</a:t>
            </a:r>
            <a:r>
              <a:rPr lang="en-US" altLang="zh-CN" sz="1600" dirty="0" err="1"/>
              <a:t>i</a:t>
            </a:r>
            <a:r>
              <a:rPr lang="en-US" altLang="zh-CN" sz="1600" dirty="0"/>
              <a:t>, align 4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</a:t>
            </a:r>
            <a:r>
              <a:rPr lang="en-US" altLang="zh-CN" sz="1600" dirty="0" err="1"/>
              <a:t>br</a:t>
            </a:r>
            <a:r>
              <a:rPr lang="en-US" altLang="zh-CN" sz="1600" dirty="0"/>
              <a:t> label %2, !</a:t>
            </a:r>
            <a:r>
              <a:rPr lang="en-US" altLang="zh-CN" sz="1600" dirty="0" err="1"/>
              <a:t>llvm.loop</a:t>
            </a:r>
            <a:r>
              <a:rPr lang="en-US" altLang="zh-CN" sz="1600" dirty="0"/>
              <a:t> !6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14:                                               ; </a:t>
            </a:r>
            <a:r>
              <a:rPr lang="en-US" altLang="zh-CN" sz="1600" dirty="0" err="1"/>
              <a:t>preds</a:t>
            </a:r>
            <a:r>
              <a:rPr lang="en-US" altLang="zh-CN" sz="1600" dirty="0"/>
              <a:t> = %2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  ret i32 0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F78A4F-9654-4595-AE4E-A71CC010E206}"/>
              </a:ext>
            </a:extLst>
          </p:cNvPr>
          <p:cNvSpPr/>
          <p:nvPr/>
        </p:nvSpPr>
        <p:spPr>
          <a:xfrm>
            <a:off x="5724128" y="137160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循环开始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D9CBDB-8FE7-4704-8AAE-45BB21A14247}"/>
              </a:ext>
            </a:extLst>
          </p:cNvPr>
          <p:cNvSpPr/>
          <p:nvPr/>
        </p:nvSpPr>
        <p:spPr>
          <a:xfrm>
            <a:off x="5726247" y="1893332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n)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87FB52-A466-4AD5-ABD4-8DD89FCD2198}"/>
              </a:ext>
            </a:extLst>
          </p:cNvPr>
          <p:cNvSpPr/>
          <p:nvPr/>
        </p:nvSpPr>
        <p:spPr>
          <a:xfrm>
            <a:off x="5724128" y="2262664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条件转移 循环体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循环结束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E18EE7-A43D-4147-87D5-15EB2E225398}"/>
              </a:ext>
            </a:extLst>
          </p:cNvPr>
          <p:cNvSpPr/>
          <p:nvPr/>
        </p:nvSpPr>
        <p:spPr>
          <a:xfrm>
            <a:off x="5724128" y="27843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循环体开始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A31DFD-795E-4995-B991-F26894EE5DC6}"/>
              </a:ext>
            </a:extLst>
          </p:cNvPr>
          <p:cNvSpPr/>
          <p:nvPr/>
        </p:nvSpPr>
        <p:spPr>
          <a:xfrm>
            <a:off x="5724128" y="3161071"/>
            <a:ext cx="1334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b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C874C4-8B64-41E3-9008-249B03BEC6EC}"/>
              </a:ext>
            </a:extLst>
          </p:cNvPr>
          <p:cNvSpPr/>
          <p:nvPr/>
        </p:nvSpPr>
        <p:spPr>
          <a:xfrm>
            <a:off x="5724128" y="3741796"/>
            <a:ext cx="1334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= a + b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16271B-3DA1-4E14-8BCF-B32676289154}"/>
              </a:ext>
            </a:extLst>
          </p:cNvPr>
          <p:cNvSpPr/>
          <p:nvPr/>
        </p:nvSpPr>
        <p:spPr>
          <a:xfrm>
            <a:off x="5724128" y="5115232"/>
            <a:ext cx="1334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FF21CA-05AC-4908-AE30-76EED19B2DFE}"/>
              </a:ext>
            </a:extLst>
          </p:cNvPr>
          <p:cNvSpPr/>
          <p:nvPr/>
        </p:nvSpPr>
        <p:spPr>
          <a:xfrm>
            <a:off x="5705768" y="4613180"/>
            <a:ext cx="1334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t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A24369-F11E-4A32-9D63-137745BFA723}"/>
              </a:ext>
            </a:extLst>
          </p:cNvPr>
          <p:cNvSpPr/>
          <p:nvPr/>
        </p:nvSpPr>
        <p:spPr>
          <a:xfrm>
            <a:off x="5705768" y="561728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无条件转移 循环体开始</a:t>
            </a:r>
          </a:p>
        </p:txBody>
      </p:sp>
    </p:spTree>
    <p:extLst>
      <p:ext uri="{BB962C8B-B14F-4D97-AF65-F5344CB8AC3E}">
        <p14:creationId xmlns:p14="http://schemas.microsoft.com/office/powerpoint/2010/main" val="4183790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7A0B1FEB-FE7A-4CA2-A6C1-4C3A80F79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LLVM IR</a:t>
            </a:r>
            <a:r>
              <a:rPr lang="zh-CN" altLang="en-US" dirty="0"/>
              <a:t>（续）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53972A2-563D-4F3F-A35C-36577BDAE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attributes #0 = { </a:t>
            </a:r>
            <a:r>
              <a:rPr lang="en-US" altLang="zh-CN" sz="1600" dirty="0" err="1"/>
              <a:t>mustprogress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noinline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norecurse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nounwind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optnone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uwtable</a:t>
            </a:r>
            <a:r>
              <a:rPr lang="en-US" altLang="zh-CN" sz="1600" dirty="0"/>
              <a:t> "frame-pointer"="all" "min-legal-vector-width"="0" "no-trapping-math"="true" "stack-protector-buffer-size"="8" "target-</a:t>
            </a:r>
            <a:r>
              <a:rPr lang="en-US" altLang="zh-CN" sz="1600" dirty="0" err="1"/>
              <a:t>cpu</a:t>
            </a:r>
            <a:r>
              <a:rPr lang="en-US" altLang="zh-CN" sz="1600" dirty="0"/>
              <a:t>"="x86-64" "target-features"="+cx8,+fxsr,+mmx,+sse,+sse2,+x87" "tune-</a:t>
            </a:r>
            <a:r>
              <a:rPr lang="en-US" altLang="zh-CN" sz="1600" dirty="0" err="1"/>
              <a:t>cpu</a:t>
            </a:r>
            <a:r>
              <a:rPr lang="en-US" altLang="zh-CN" sz="1600" dirty="0"/>
              <a:t>"="generic" }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</a:t>
            </a:r>
            <a:r>
              <a:rPr lang="en-US" altLang="zh-CN" sz="1600" dirty="0" err="1"/>
              <a:t>llvm.module.flags</a:t>
            </a:r>
            <a:r>
              <a:rPr lang="en-US" altLang="zh-CN" sz="1600" dirty="0"/>
              <a:t> = !{!0, !1, !2, !3, !4}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</a:t>
            </a:r>
            <a:r>
              <a:rPr lang="en-US" altLang="zh-CN" sz="1600" dirty="0" err="1"/>
              <a:t>llvm.ident</a:t>
            </a:r>
            <a:r>
              <a:rPr lang="en-US" altLang="zh-CN" sz="1600" dirty="0"/>
              <a:t> = !{!5}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!0 = !{i32 1, !"</a:t>
            </a:r>
            <a:r>
              <a:rPr lang="en-US" altLang="zh-CN" sz="1600" dirty="0" err="1"/>
              <a:t>wchar_size</a:t>
            </a:r>
            <a:r>
              <a:rPr lang="en-US" altLang="zh-CN" sz="1600" dirty="0"/>
              <a:t>", i32 4}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!1 = !{i32 7, !"PIC Level", i32 2}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!2 = !{i32 7, !"PIE Level", i32 2}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!3 = !{i32 7, !"</a:t>
            </a:r>
            <a:r>
              <a:rPr lang="en-US" altLang="zh-CN" sz="1600" dirty="0" err="1"/>
              <a:t>uwtable</a:t>
            </a:r>
            <a:r>
              <a:rPr lang="en-US" altLang="zh-CN" sz="1600" dirty="0"/>
              <a:t>", i32 1}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!4 = !{i32 7, !"frame-pointer", i32 2}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!5 = !{!"Ubuntu clang version 14.0.0-1ubuntu1"}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!6 = distinct !{!6, !7}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1600" dirty="0"/>
              <a:t>!7 = !{!"</a:t>
            </a:r>
            <a:r>
              <a:rPr lang="en-US" altLang="zh-CN" sz="1600" dirty="0" err="1"/>
              <a:t>llvm.loop.mustprogress</a:t>
            </a:r>
            <a:r>
              <a:rPr lang="en-US" altLang="zh-CN" sz="1600" dirty="0"/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806904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C6AEFC4-E085-47F9-8488-4ED3E8ECF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汇编码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BF50754F-9D41-418E-9E0F-B3203089E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.file	"fibs.cpp"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a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.bss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a: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b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b: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i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i: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t: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.globl	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.align 4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n: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/>
              <a:t>	.space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49B71-622C-495A-A970-9E23748E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722563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5669A0B-81F3-43A5-9317-90098F267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汇编码（续）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68F7F65-13AB-426C-B854-C86A41F84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.def	__main;	.</a:t>
            </a:r>
            <a:r>
              <a:rPr lang="en-US" altLang="zh-CN" sz="1600" dirty="0" err="1"/>
              <a:t>scl</a:t>
            </a:r>
            <a:r>
              <a:rPr lang="en-US" altLang="zh-CN" sz="1600" dirty="0"/>
              <a:t>	2;	.type	32;	.</a:t>
            </a:r>
            <a:r>
              <a:rPr lang="en-US" altLang="zh-CN" sz="1600" dirty="0" err="1"/>
              <a:t>endef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.text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globl</a:t>
            </a:r>
            <a:r>
              <a:rPr lang="en-US" altLang="zh-CN" sz="1600" dirty="0"/>
              <a:t>	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.def	main;	.</a:t>
            </a:r>
            <a:r>
              <a:rPr lang="en-US" altLang="zh-CN" sz="1600" dirty="0" err="1"/>
              <a:t>scl</a:t>
            </a:r>
            <a:r>
              <a:rPr lang="en-US" altLang="zh-CN" sz="1600" dirty="0"/>
              <a:t>	2;	.type	32;	.</a:t>
            </a:r>
            <a:r>
              <a:rPr lang="en-US" altLang="zh-CN" sz="1600" dirty="0" err="1"/>
              <a:t>endef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seh_proc</a:t>
            </a:r>
            <a:r>
              <a:rPr lang="en-US" altLang="zh-CN" sz="1600" dirty="0"/>
              <a:t>	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main: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.LFB0: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pushq</a:t>
            </a:r>
            <a:r>
              <a:rPr lang="en-US" altLang="zh-CN" sz="1600" dirty="0"/>
              <a:t>	%</a:t>
            </a:r>
            <a:r>
              <a:rPr lang="en-US" altLang="zh-CN" sz="1600" dirty="0" err="1"/>
              <a:t>rbp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seh_pushreg</a:t>
            </a:r>
            <a:r>
              <a:rPr lang="en-US" altLang="zh-CN" sz="1600" dirty="0"/>
              <a:t>	%</a:t>
            </a:r>
            <a:r>
              <a:rPr lang="en-US" altLang="zh-CN" sz="1600" dirty="0" err="1"/>
              <a:t>rbp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movq</a:t>
            </a:r>
            <a:r>
              <a:rPr lang="en-US" altLang="zh-CN" sz="1600" dirty="0"/>
              <a:t>	%</a:t>
            </a:r>
            <a:r>
              <a:rPr lang="en-US" altLang="zh-CN" sz="1600" dirty="0" err="1"/>
              <a:t>rsp</a:t>
            </a:r>
            <a:r>
              <a:rPr lang="en-US" altLang="zh-CN" sz="1600" dirty="0"/>
              <a:t>, %</a:t>
            </a:r>
            <a:r>
              <a:rPr lang="en-US" altLang="zh-CN" sz="1600" dirty="0" err="1"/>
              <a:t>rbp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seh_setframe</a:t>
            </a:r>
            <a:r>
              <a:rPr lang="en-US" altLang="zh-CN" sz="1600" dirty="0"/>
              <a:t>	%</a:t>
            </a:r>
            <a:r>
              <a:rPr lang="en-US" altLang="zh-CN" sz="1600" dirty="0" err="1"/>
              <a:t>rbp</a:t>
            </a:r>
            <a:r>
              <a:rPr lang="en-US" altLang="zh-CN" sz="1600" dirty="0"/>
              <a:t>, 0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subq</a:t>
            </a:r>
            <a:r>
              <a:rPr lang="en-US" altLang="zh-CN" sz="1600" dirty="0"/>
              <a:t>	$32, %</a:t>
            </a:r>
            <a:r>
              <a:rPr lang="en-US" altLang="zh-CN" sz="1600" dirty="0" err="1"/>
              <a:t>rsp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seh_stackalloc</a:t>
            </a:r>
            <a:r>
              <a:rPr lang="en-US" altLang="zh-CN" sz="1600" dirty="0"/>
              <a:t>	32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.</a:t>
            </a:r>
            <a:r>
              <a:rPr lang="en-US" altLang="zh-CN" sz="1600" dirty="0" err="1"/>
              <a:t>seh_endprologue</a:t>
            </a:r>
            <a:endParaRPr lang="en-US" altLang="zh-CN" sz="1600" dirty="0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call	__main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movl</a:t>
            </a:r>
            <a:r>
              <a:rPr lang="en-US" altLang="zh-CN" sz="1600" dirty="0"/>
              <a:t>	$0, a(%rip)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movl</a:t>
            </a:r>
            <a:r>
              <a:rPr lang="en-US" altLang="zh-CN" sz="1600" dirty="0"/>
              <a:t>	$1, b(%rip)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/>
              <a:t>	</a:t>
            </a:r>
            <a:r>
              <a:rPr lang="en-US" altLang="zh-CN" sz="1600" dirty="0" err="1"/>
              <a:t>movl</a:t>
            </a:r>
            <a:r>
              <a:rPr lang="en-US" altLang="zh-CN" sz="1600" dirty="0"/>
              <a:t>	$1,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(%rip)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26FF7-DB57-466D-8F21-0E28A9876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722563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7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" fill="hold"/>
                                        <p:tgtEl>
                                          <p:spTgt spid="737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A788C9C-BD10-4423-8375-09FBADE12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汇编码（续）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CFE5288-9B38-4821-89AA-03DDC09D4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.L3: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i(%rip),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n(%rip),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cmpl	%eax,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jge	.L2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b(%rip),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t(%rip)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a(%rip), %edx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b(%rip),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addl	%edx,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b(%rip)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t(%rip),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a(%rip)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i(%rip),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addl	$1,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%eax, i(%rip)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jmp	.L3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.L2: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movl	$0, %eax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addq	$32, %rsp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popq	%rbp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ret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.seh_endproc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400"/>
              <a:t>	.ident	"GCC: (tdm64-1) 5.1.0"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E20B7-A9DF-4078-9F80-36107BC13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557338"/>
            <a:ext cx="295275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a, b,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, t,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 err="1"/>
              <a:t>int</a:t>
            </a:r>
            <a:r>
              <a:rPr lang="en-US" altLang="zh-CN" sz="1600" kern="0" dirty="0"/>
              <a:t> main()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a =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b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</a:t>
            </a:r>
            <a:r>
              <a:rPr lang="en-US" altLang="zh-CN" sz="1600" kern="0" dirty="0" err="1"/>
              <a:t>cin</a:t>
            </a:r>
            <a:r>
              <a:rPr lang="en-US" altLang="zh-CN" sz="1600" kern="0" dirty="0"/>
              <a:t> &gt;&gt; n;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while (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&lt; n)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{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t =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b = a + b;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a = t;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	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= </a:t>
            </a:r>
            <a:r>
              <a:rPr lang="en-US" altLang="zh-CN" sz="1600" kern="0" dirty="0" err="1"/>
              <a:t>i</a:t>
            </a:r>
            <a:r>
              <a:rPr lang="en-US" altLang="zh-CN" sz="1600" kern="0" dirty="0"/>
              <a:t> + 1;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	return 0;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600" kern="0" dirty="0"/>
              <a:t>}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endParaRPr lang="en-US" altLang="zh-CN" sz="16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4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74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74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C1BD0F3-9484-444B-84DE-067762D73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Fibonacci</a:t>
            </a:r>
            <a:r>
              <a:rPr lang="zh-CN" altLang="en-US"/>
              <a:t>数列程序二进制码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BD687C6-0A13-4A83-A343-1432ECFB5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6804" name="图片 1">
            <a:extLst>
              <a:ext uri="{FF2B5EF4-FFF2-40B4-BE49-F238E27FC236}">
                <a16:creationId xmlns:a16="http://schemas.microsoft.com/office/drawing/2014/main" id="{8F743E2E-72CF-43F7-B5A9-CFC5EAD84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4484688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图片 2">
            <a:extLst>
              <a:ext uri="{FF2B5EF4-FFF2-40B4-BE49-F238E27FC236}">
                <a16:creationId xmlns:a16="http://schemas.microsoft.com/office/drawing/2014/main" id="{D2AEB704-5FED-4A54-AFF1-F03FD4E9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84313"/>
            <a:ext cx="4403725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78E2A24D-C4B4-462E-8865-14F986740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nm</a:t>
            </a:r>
            <a:r>
              <a:rPr lang="zh-CN" altLang="en-US"/>
              <a:t>查看二进制码中名字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18F8E849-BF77-4264-966A-E9C99206C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7828" name="图片 3">
            <a:extLst>
              <a:ext uri="{FF2B5EF4-FFF2-40B4-BE49-F238E27FC236}">
                <a16:creationId xmlns:a16="http://schemas.microsoft.com/office/drawing/2014/main" id="{12C7620E-D948-4D3A-AAF3-977EEBB87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371600"/>
            <a:ext cx="64039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图片 5">
            <a:extLst>
              <a:ext uri="{FF2B5EF4-FFF2-40B4-BE49-F238E27FC236}">
                <a16:creationId xmlns:a16="http://schemas.microsoft.com/office/drawing/2014/main" id="{A308253F-AE3B-462F-BCF0-A09DC41FE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343275"/>
            <a:ext cx="63182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565DCF7-F6DE-4A58-88EB-83721EE62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objdump</a:t>
            </a:r>
            <a:r>
              <a:rPr lang="zh-CN" altLang="en-US"/>
              <a:t>查看二进制码中的段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717F1F09-2928-4187-A915-665616FDA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8852" name="图片 4">
            <a:extLst>
              <a:ext uri="{FF2B5EF4-FFF2-40B4-BE49-F238E27FC236}">
                <a16:creationId xmlns:a16="http://schemas.microsoft.com/office/drawing/2014/main" id="{7405DC60-DE88-4B25-813F-8187AD07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371600"/>
            <a:ext cx="6067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C7FA534B-676A-4105-AAEE-6D90FD011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中间代码生成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虚拟机程序</a:t>
            </a:r>
            <a:endParaRPr lang="zh-CN" altLang="en-US"/>
          </a:p>
        </p:txBody>
      </p:sp>
      <p:sp>
        <p:nvSpPr>
          <p:cNvPr id="11267" name="右箭头 4">
            <a:extLst>
              <a:ext uri="{FF2B5EF4-FFF2-40B4-BE49-F238E27FC236}">
                <a16:creationId xmlns:a16="http://schemas.microsoft.com/office/drawing/2014/main" id="{FF5A3375-9B0D-4078-B707-A0056B5E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pSp>
        <p:nvGrpSpPr>
          <p:cNvPr id="11268" name="Group 92">
            <a:extLst>
              <a:ext uri="{FF2B5EF4-FFF2-40B4-BE49-F238E27FC236}">
                <a16:creationId xmlns:a16="http://schemas.microsoft.com/office/drawing/2014/main" id="{3007774E-22E2-40EE-87C5-E12303AC7B85}"/>
              </a:ext>
            </a:extLst>
          </p:cNvPr>
          <p:cNvGrpSpPr>
            <a:grpSpLocks/>
          </p:cNvGrpSpPr>
          <p:nvPr/>
        </p:nvGrpSpPr>
        <p:grpSpPr bwMode="auto">
          <a:xfrm>
            <a:off x="-403225" y="2997200"/>
            <a:ext cx="4038600" cy="1460500"/>
            <a:chOff x="1056" y="2304"/>
            <a:chExt cx="2544" cy="1090"/>
          </a:xfrm>
        </p:grpSpPr>
        <p:sp>
          <p:nvSpPr>
            <p:cNvPr id="11277" name="Text Box 93">
              <a:extLst>
                <a:ext uri="{FF2B5EF4-FFF2-40B4-BE49-F238E27FC236}">
                  <a16:creationId xmlns:a16="http://schemas.microsoft.com/office/drawing/2014/main" id="{9D00D459-90CD-4876-9E6E-818A2E71C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:=</a:t>
              </a:r>
            </a:p>
          </p:txBody>
        </p:sp>
        <p:sp>
          <p:nvSpPr>
            <p:cNvPr id="11278" name="Text Box 94">
              <a:extLst>
                <a:ext uri="{FF2B5EF4-FFF2-40B4-BE49-F238E27FC236}">
                  <a16:creationId xmlns:a16="http://schemas.microsoft.com/office/drawing/2014/main" id="{97B1997B-B652-40BD-8C67-2B2936113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545"/>
              <a:ext cx="810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id1</a:t>
              </a:r>
            </a:p>
          </p:txBody>
        </p:sp>
        <p:sp>
          <p:nvSpPr>
            <p:cNvPr id="11279" name="Text Box 95">
              <a:extLst>
                <a:ext uri="{FF2B5EF4-FFF2-40B4-BE49-F238E27FC236}">
                  <a16:creationId xmlns:a16="http://schemas.microsoft.com/office/drawing/2014/main" id="{78CEFBFD-4B9F-4FE5-8732-9081CE82F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688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id2</a:t>
              </a:r>
            </a:p>
          </p:txBody>
        </p:sp>
        <p:sp>
          <p:nvSpPr>
            <p:cNvPr id="11280" name="Text Box 96">
              <a:extLst>
                <a:ext uri="{FF2B5EF4-FFF2-40B4-BE49-F238E27FC236}">
                  <a16:creationId xmlns:a16="http://schemas.microsoft.com/office/drawing/2014/main" id="{54C73896-7D0D-4932-B743-D8BDB7123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880"/>
              <a:ext cx="81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id3</a:t>
              </a:r>
            </a:p>
          </p:txBody>
        </p:sp>
        <p:sp>
          <p:nvSpPr>
            <p:cNvPr id="11281" name="Text Box 97">
              <a:extLst>
                <a:ext uri="{FF2B5EF4-FFF2-40B4-BE49-F238E27FC236}">
                  <a16:creationId xmlns:a16="http://schemas.microsoft.com/office/drawing/2014/main" id="{76C93D66-C93C-407F-A8A7-0DCC88D27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496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+</a:t>
              </a:r>
            </a:p>
          </p:txBody>
        </p:sp>
        <p:sp>
          <p:nvSpPr>
            <p:cNvPr id="11282" name="Text Box 98">
              <a:extLst>
                <a:ext uri="{FF2B5EF4-FFF2-40B4-BE49-F238E27FC236}">
                  <a16:creationId xmlns:a16="http://schemas.microsoft.com/office/drawing/2014/main" id="{AD4A92A0-D00D-4602-9ABA-B8109FCC5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432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*</a:t>
              </a:r>
            </a:p>
          </p:txBody>
        </p:sp>
        <p:sp>
          <p:nvSpPr>
            <p:cNvPr id="11283" name="Text Box 99">
              <a:extLst>
                <a:ext uri="{FF2B5EF4-FFF2-40B4-BE49-F238E27FC236}">
                  <a16:creationId xmlns:a16="http://schemas.microsoft.com/office/drawing/2014/main" id="{54A0AA0B-66E1-40C2-BCBD-A534C484F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880"/>
              <a:ext cx="768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inttoreal</a:t>
              </a:r>
            </a:p>
          </p:txBody>
        </p:sp>
        <p:sp>
          <p:nvSpPr>
            <p:cNvPr id="11284" name="Line 100">
              <a:extLst>
                <a:ext uri="{FF2B5EF4-FFF2-40B4-BE49-F238E27FC236}">
                  <a16:creationId xmlns:a16="http://schemas.microsoft.com/office/drawing/2014/main" id="{EFA8CC82-2D9D-4835-AC9A-E1973DC3F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9"/>
              <a:ext cx="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5" name="Line 101">
              <a:extLst>
                <a:ext uri="{FF2B5EF4-FFF2-40B4-BE49-F238E27FC236}">
                  <a16:creationId xmlns:a16="http://schemas.microsoft.com/office/drawing/2014/main" id="{AFA63566-AFD7-47E4-B002-AEBBF882BC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2496"/>
              <a:ext cx="16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Line 102">
              <a:extLst>
                <a:ext uri="{FF2B5EF4-FFF2-40B4-BE49-F238E27FC236}">
                  <a16:creationId xmlns:a16="http://schemas.microsoft.com/office/drawing/2014/main" id="{461C0FF4-7C43-4E70-8821-EACFED10F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96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7" name="Line 103">
              <a:extLst>
                <a:ext uri="{FF2B5EF4-FFF2-40B4-BE49-F238E27FC236}">
                  <a16:creationId xmlns:a16="http://schemas.microsoft.com/office/drawing/2014/main" id="{1A1D170C-514B-4D18-96FB-BB293D4D0E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640"/>
              <a:ext cx="3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8" name="Line 104">
              <a:extLst>
                <a:ext uri="{FF2B5EF4-FFF2-40B4-BE49-F238E27FC236}">
                  <a16:creationId xmlns:a16="http://schemas.microsoft.com/office/drawing/2014/main" id="{BF12C4BC-10CA-4695-9F00-CF9E02726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32"/>
              <a:ext cx="27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105">
              <a:extLst>
                <a:ext uri="{FF2B5EF4-FFF2-40B4-BE49-F238E27FC236}">
                  <a16:creationId xmlns:a16="http://schemas.microsoft.com/office/drawing/2014/main" id="{EB371907-BBE3-406F-B2C6-501F883F66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2832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0" name="Line 106">
              <a:extLst>
                <a:ext uri="{FF2B5EF4-FFF2-40B4-BE49-F238E27FC236}">
                  <a16:creationId xmlns:a16="http://schemas.microsoft.com/office/drawing/2014/main" id="{A5D4316D-95F3-4100-839A-2202340A3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16" y="2640"/>
              <a:ext cx="10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1" name="Text Box 107">
              <a:extLst>
                <a:ext uri="{FF2B5EF4-FFF2-40B4-BE49-F238E27FC236}">
                  <a16:creationId xmlns:a16="http://schemas.microsoft.com/office/drawing/2014/main" id="{BB69C217-A305-4163-AB37-E5AD9C758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20"/>
              <a:ext cx="48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3300"/>
                </a:buClr>
                <a:buSzPct val="75000"/>
                <a:buFont typeface="Wingdings" panose="05000000000000000000" pitchFamily="2" charset="2"/>
                <a:buChar char="m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69000"/>
                <a:buFont typeface="Wingdings" panose="05000000000000000000" pitchFamily="2" charset="2"/>
                <a:buChar char="q"/>
                <a:defRPr kumimoji="1" sz="2800">
                  <a:solidFill>
                    <a:srgbClr val="3333C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Ø"/>
                <a:defRPr kumimoji="1" sz="24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 sz="1800" b="1"/>
                <a:t>60</a:t>
              </a:r>
            </a:p>
          </p:txBody>
        </p:sp>
        <p:sp>
          <p:nvSpPr>
            <p:cNvPr id="11292" name="Line 108">
              <a:extLst>
                <a:ext uri="{FF2B5EF4-FFF2-40B4-BE49-F238E27FC236}">
                  <a16:creationId xmlns:a16="http://schemas.microsoft.com/office/drawing/2014/main" id="{877EB9ED-C2D4-4527-92DB-3379C86FB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2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69" name="Text Box 39">
            <a:extLst>
              <a:ext uri="{FF2B5EF4-FFF2-40B4-BE49-F238E27FC236}">
                <a16:creationId xmlns:a16="http://schemas.microsoft.com/office/drawing/2014/main" id="{82F7C50B-822E-4714-AAD2-1B6DAA859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997200"/>
            <a:ext cx="27368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temp3</a:t>
            </a:r>
          </a:p>
        </p:txBody>
      </p:sp>
      <p:sp>
        <p:nvSpPr>
          <p:cNvPr id="11270" name="右箭头 4">
            <a:extLst>
              <a:ext uri="{FF2B5EF4-FFF2-40B4-BE49-F238E27FC236}">
                <a16:creationId xmlns:a16="http://schemas.microsoft.com/office/drawing/2014/main" id="{4CBB6988-8B0C-4D1B-8430-3947369CD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956175"/>
            <a:ext cx="2303463" cy="360363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1271" name="Text Box 78">
            <a:extLst>
              <a:ext uri="{FF2B5EF4-FFF2-40B4-BE49-F238E27FC236}">
                <a16:creationId xmlns:a16="http://schemas.microsoft.com/office/drawing/2014/main" id="{90856985-9DC0-4E41-96A9-85E9C684F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3" y="4611688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爱</a:t>
            </a:r>
            <a:endParaRPr kumimoji="0" lang="en-US" altLang="zh-CN" sz="2000" b="1"/>
          </a:p>
        </p:txBody>
      </p:sp>
      <p:sp>
        <p:nvSpPr>
          <p:cNvPr id="11272" name="Text Box 79">
            <a:extLst>
              <a:ext uri="{FF2B5EF4-FFF2-40B4-BE49-F238E27FC236}">
                <a16:creationId xmlns:a16="http://schemas.microsoft.com/office/drawing/2014/main" id="{F7F4888A-EE98-435A-9667-0A53B5F67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4933950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我</a:t>
            </a:r>
            <a:endParaRPr kumimoji="0" lang="en-US" altLang="zh-CN" sz="2000" b="1"/>
          </a:p>
        </p:txBody>
      </p:sp>
      <p:sp>
        <p:nvSpPr>
          <p:cNvPr id="11273" name="Text Box 82">
            <a:extLst>
              <a:ext uri="{FF2B5EF4-FFF2-40B4-BE49-F238E27FC236}">
                <a16:creationId xmlns:a16="http://schemas.microsoft.com/office/drawing/2014/main" id="{3AEB8736-EE91-4F72-B861-BA944697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300" y="4933950"/>
            <a:ext cx="83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/>
              <a:t>南开</a:t>
            </a:r>
            <a:endParaRPr kumimoji="0" lang="en-US" altLang="zh-CN" sz="2000" b="1"/>
          </a:p>
        </p:txBody>
      </p:sp>
      <p:sp>
        <p:nvSpPr>
          <p:cNvPr id="11274" name="Line 86">
            <a:extLst>
              <a:ext uri="{FF2B5EF4-FFF2-40B4-BE49-F238E27FC236}">
                <a16:creationId xmlns:a16="http://schemas.microsoft.com/office/drawing/2014/main" id="{0415F458-A0EC-45FA-81FB-2A29F949D1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913" y="4868863"/>
            <a:ext cx="2286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5" name="Line 87">
            <a:extLst>
              <a:ext uri="{FF2B5EF4-FFF2-40B4-BE49-F238E27FC236}">
                <a16:creationId xmlns:a16="http://schemas.microsoft.com/office/drawing/2014/main" id="{3C40E438-D4CD-4F84-B7D5-4BBD93CF7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4868863"/>
            <a:ext cx="457200" cy="128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Text Box 41">
            <a:extLst>
              <a:ext uri="{FF2B5EF4-FFF2-40B4-BE49-F238E27FC236}">
                <a16:creationId xmlns:a16="http://schemas.microsoft.com/office/drawing/2014/main" id="{2C7FB234-B8F1-4E88-A0F4-4F1FD55C4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911725"/>
            <a:ext cx="2735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b="1"/>
              <a:t>I love Nankai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zh-CN" sz="2400"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39C4743-EBB1-4B11-9309-5A5F30A10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用</a:t>
            </a:r>
            <a:r>
              <a:rPr lang="en-US" altLang="zh-CN"/>
              <a:t>objdump</a:t>
            </a:r>
            <a:r>
              <a:rPr lang="zh-CN" altLang="en-US"/>
              <a:t>反汇编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AFF7F294-2B60-4688-A59F-1CD75278D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79876" name="图片 2">
            <a:extLst>
              <a:ext uri="{FF2B5EF4-FFF2-40B4-BE49-F238E27FC236}">
                <a16:creationId xmlns:a16="http://schemas.microsoft.com/office/drawing/2014/main" id="{379D170D-A23E-4AA6-8987-C75B7A6E8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235075"/>
            <a:ext cx="60579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0C5E373-8459-456A-9499-65D798BFC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查看</a:t>
            </a:r>
            <a:r>
              <a:rPr lang="en-US" altLang="zh-CN"/>
              <a:t>EXE</a:t>
            </a:r>
            <a:r>
              <a:rPr lang="zh-CN" altLang="en-US"/>
              <a:t>文件引用的外部函数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9E7113E-1F27-4BB5-BB21-698A2ACCCA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400"/>
          </a:p>
        </p:txBody>
      </p:sp>
      <p:pic>
        <p:nvPicPr>
          <p:cNvPr id="80900" name="图片 1">
            <a:extLst>
              <a:ext uri="{FF2B5EF4-FFF2-40B4-BE49-F238E27FC236}">
                <a16:creationId xmlns:a16="http://schemas.microsoft.com/office/drawing/2014/main" id="{19ED1562-7041-4A37-B1EF-2DB5B60B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249363"/>
            <a:ext cx="6200775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8B1954AF-25D5-4DCB-A106-C4E7AEA5D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  </a:t>
            </a:r>
            <a:r>
              <a:rPr lang="zh-CN" altLang="en-US"/>
              <a:t>编译器各阶段的组合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C087D01-590D-47B2-9B2F-93437B134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/>
              <a:t>1.5.1  </a:t>
            </a:r>
            <a:r>
              <a:rPr lang="zh-CN" altLang="en-US"/>
              <a:t>前端（</a:t>
            </a:r>
            <a:r>
              <a:rPr lang="en-US" altLang="zh-CN">
                <a:solidFill>
                  <a:schemeClr val="hlink"/>
                </a:solidFill>
              </a:rPr>
              <a:t>front end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主要依赖源语言，很大程度与目标机器无关</a:t>
            </a:r>
          </a:p>
          <a:p>
            <a:pPr lvl="1" eaLnBrk="1" hangingPunct="1"/>
            <a:r>
              <a:rPr lang="zh-CN" altLang="en-US"/>
              <a:t>词法分析、语法分析、符号表的创建、语义分析、中间代码的生成、部分代码优化、错误处理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F22B4A6B-7F1A-4216-81F5-B4A66894A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后端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837643A6-0121-45E7-BA85-AA35D4DB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eaLnBrk="1" hangingPunct="1"/>
            <a:r>
              <a:rPr lang="zh-CN" altLang="en-US"/>
              <a:t>后端（</a:t>
            </a:r>
            <a:r>
              <a:rPr lang="en-US" altLang="zh-CN">
                <a:solidFill>
                  <a:schemeClr val="hlink"/>
                </a:solidFill>
              </a:rPr>
              <a:t>back end</a:t>
            </a:r>
            <a:r>
              <a:rPr lang="zh-CN" altLang="en-US"/>
              <a:t>）</a:t>
            </a:r>
          </a:p>
          <a:p>
            <a:pPr lvl="1" eaLnBrk="1" hangingPunct="1"/>
            <a:r>
              <a:rPr lang="zh-CN" altLang="en-US"/>
              <a:t>只依赖目标机器、中间代码，不依赖源语言</a:t>
            </a:r>
          </a:p>
          <a:p>
            <a:pPr lvl="1" eaLnBrk="1" hangingPunct="1"/>
            <a:r>
              <a:rPr lang="zh-CN" altLang="en-US"/>
              <a:t>代码优化、代码生成</a:t>
            </a:r>
          </a:p>
          <a:p>
            <a:pPr eaLnBrk="1" hangingPunct="1"/>
            <a:r>
              <a:rPr lang="zh-CN" altLang="en-US"/>
              <a:t>单前端，多后端</a:t>
            </a:r>
          </a:p>
          <a:p>
            <a:pPr eaLnBrk="1" hangingPunct="1"/>
            <a:r>
              <a:rPr lang="zh-CN" altLang="en-US"/>
              <a:t>多前端，单后端，</a:t>
            </a:r>
            <a:r>
              <a:rPr lang="en-US" altLang="zh-CN"/>
              <a:t>.NET MSIL</a:t>
            </a:r>
          </a:p>
          <a:p>
            <a:pPr eaLnBrk="1" hangingPunct="1"/>
            <a:r>
              <a:rPr lang="zh-CN" altLang="en-US"/>
              <a:t>多前端，多后端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BDFA5FED-54E3-4572-B790-133188178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1.5.2  </a:t>
            </a:r>
            <a:r>
              <a:rPr lang="zh-CN" altLang="en-US"/>
              <a:t>扫描（</a:t>
            </a:r>
            <a:r>
              <a:rPr lang="en-US" altLang="zh-CN">
                <a:solidFill>
                  <a:schemeClr val="hlink"/>
                </a:solidFill>
              </a:rPr>
              <a:t>Pass</a:t>
            </a:r>
            <a:r>
              <a:rPr lang="zh-CN" altLang="en-US"/>
              <a:t>，遍）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6D39C13-546D-4986-8C27-A77A9842D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多个阶段合成一次扫描：读取一个输入文件，生成一个输出文件</a:t>
            </a:r>
          </a:p>
          <a:p>
            <a:pPr eaLnBrk="1" hangingPunct="1"/>
            <a:r>
              <a:rPr lang="zh-CN" altLang="en-US" sz="2800"/>
              <a:t>词法分析、语法分析、语义分析、中间代码生成可合并在一起</a:t>
            </a:r>
          </a:p>
          <a:p>
            <a:pPr lvl="1" eaLnBrk="1" hangingPunct="1"/>
            <a:r>
              <a:rPr lang="zh-CN" altLang="en-US" sz="2400"/>
              <a:t>直接生成中间代码</a:t>
            </a:r>
          </a:p>
          <a:p>
            <a:pPr lvl="1" eaLnBrk="1" hangingPunct="1"/>
            <a:r>
              <a:rPr lang="zh-CN" altLang="en-US" sz="2400"/>
              <a:t>以语法分析为中心</a:t>
            </a:r>
          </a:p>
          <a:p>
            <a:pPr lvl="2" eaLnBrk="1" hangingPunct="1"/>
            <a:r>
              <a:rPr lang="zh-CN" altLang="en-US"/>
              <a:t>分析</a:t>
            </a:r>
            <a:r>
              <a:rPr lang="en-US" altLang="zh-CN"/>
              <a:t>token</a:t>
            </a:r>
            <a:r>
              <a:rPr lang="zh-CN" altLang="en-US"/>
              <a:t>流的文法结构</a:t>
            </a:r>
          </a:p>
          <a:p>
            <a:pPr lvl="2" eaLnBrk="1" hangingPunct="1"/>
            <a:r>
              <a:rPr lang="zh-CN" altLang="en-US"/>
              <a:t>调用词法分析器获取</a:t>
            </a:r>
            <a:r>
              <a:rPr lang="en-US" altLang="zh-CN"/>
              <a:t>token</a:t>
            </a:r>
          </a:p>
          <a:p>
            <a:pPr lvl="2" eaLnBrk="1" hangingPunct="1"/>
            <a:r>
              <a:rPr lang="zh-CN" altLang="en-US"/>
              <a:t>调用中间代码生成器生成中间代码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2DA651C-D7C5-435F-B3B2-0555AA649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1.5.3  </a:t>
            </a:r>
            <a:r>
              <a:rPr lang="zh-CN" altLang="en-US"/>
              <a:t>减少扫描次数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8544FF56-B761-47F2-83E3-14DF5760A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zh-CN" altLang="en-US" sz="2800"/>
              <a:t>减少文件读写次数</a:t>
            </a:r>
          </a:p>
          <a:p>
            <a:pPr eaLnBrk="1" hangingPunct="1"/>
            <a:r>
              <a:rPr lang="zh-CN" altLang="en-US" sz="2800"/>
              <a:t>中间结果全部保存在内存</a:t>
            </a:r>
            <a:r>
              <a:rPr lang="en-US" altLang="zh-CN" sz="2800"/>
              <a:t>——</a:t>
            </a:r>
            <a:r>
              <a:rPr lang="zh-CN" altLang="en-US" sz="2800"/>
              <a:t>可能很复杂</a:t>
            </a:r>
          </a:p>
          <a:p>
            <a:pPr eaLnBrk="1" hangingPunct="1"/>
            <a:r>
              <a:rPr lang="zh-CN" altLang="en-US" sz="2800"/>
              <a:t>某些阶段组合会产生问题</a:t>
            </a:r>
          </a:p>
          <a:p>
            <a:pPr lvl="1" eaLnBrk="1" hangingPunct="1"/>
            <a:r>
              <a:rPr lang="zh-CN" altLang="en-US" sz="2400"/>
              <a:t>中间表示形式</a:t>
            </a:r>
            <a:r>
              <a:rPr lang="zh-CN" altLang="en-US" sz="2400">
                <a:sym typeface="Wingdings" panose="05000000000000000000" pitchFamily="2" charset="2"/>
              </a:rPr>
              <a:t></a:t>
            </a:r>
            <a:r>
              <a:rPr lang="zh-CN" altLang="en-US" sz="2400"/>
              <a:t>目标代码生成</a:t>
            </a:r>
          </a:p>
          <a:p>
            <a:pPr lvl="1" eaLnBrk="1" hangingPunct="1"/>
            <a:r>
              <a:rPr lang="zh-CN" altLang="en-US" sz="2400"/>
              <a:t>向前跳转，</a:t>
            </a:r>
            <a:r>
              <a:rPr lang="en-US" altLang="zh-CN" sz="2400"/>
              <a:t>GOTO target</a:t>
            </a:r>
          </a:p>
          <a:p>
            <a:pPr lvl="1" eaLnBrk="1" hangingPunct="1"/>
            <a:r>
              <a:rPr lang="zh-CN" altLang="en-US" sz="2400"/>
              <a:t>保留空位，记入符号表</a:t>
            </a:r>
          </a:p>
          <a:p>
            <a:pPr lvl="1" eaLnBrk="1" hangingPunct="1"/>
            <a:r>
              <a:rPr lang="zh-CN" altLang="en-US" sz="2400"/>
              <a:t>发现目标 </a:t>
            </a:r>
            <a:r>
              <a:rPr lang="en-US" altLang="zh-CN" sz="2400"/>
              <a:t>target: MOV foobar, R1</a:t>
            </a:r>
            <a:br>
              <a:rPr lang="en-US" altLang="zh-CN" sz="2400"/>
            </a:br>
            <a:r>
              <a:rPr lang="en-US" altLang="zh-CN" sz="2400"/>
              <a:t>“backpatching”</a:t>
            </a:r>
            <a:r>
              <a:rPr lang="zh-CN" altLang="en-US" sz="2400"/>
              <a:t>，填写所有空位</a:t>
            </a:r>
          </a:p>
          <a:p>
            <a:pPr lvl="1" eaLnBrk="1" hangingPunct="1"/>
            <a:r>
              <a:rPr lang="zh-CN" altLang="en-US" sz="2400"/>
              <a:t>跳转距离较长，需较多内存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7250A7D3-6CB6-4374-8DB5-36080BCBD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1.6 </a:t>
            </a:r>
            <a:r>
              <a:rPr lang="zh-CN" altLang="en-US"/>
              <a:t>编译器开发工具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09D43B5B-9468-443E-AC85-ED014601FB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chemeClr val="hlink"/>
                </a:solidFill>
              </a:rPr>
              <a:t>compiler-compiler</a:t>
            </a:r>
            <a:r>
              <a:rPr lang="en-US" altLang="zh-CN"/>
              <a:t>, </a:t>
            </a:r>
            <a:r>
              <a:rPr lang="en-US" altLang="zh-CN">
                <a:solidFill>
                  <a:schemeClr val="hlink"/>
                </a:solidFill>
              </a:rPr>
              <a:t>compiler-generator</a:t>
            </a:r>
            <a:r>
              <a:rPr lang="en-US" altLang="zh-CN"/>
              <a:t>, </a:t>
            </a:r>
            <a:r>
              <a:rPr lang="en-US" altLang="zh-CN">
                <a:solidFill>
                  <a:schemeClr val="hlink"/>
                </a:solidFill>
              </a:rPr>
              <a:t>translator-writing system</a:t>
            </a:r>
          </a:p>
          <a:p>
            <a:pPr eaLnBrk="1" hangingPunct="1"/>
            <a:r>
              <a:rPr lang="zh-CN" altLang="en-US"/>
              <a:t>基于某种特定的语言模式</a:t>
            </a:r>
          </a:p>
          <a:p>
            <a:pPr lvl="1" eaLnBrk="1" hangingPunct="1"/>
            <a:r>
              <a:rPr lang="zh-CN" altLang="en-US"/>
              <a:t>词法分析：除关键字、符号外完全相同</a:t>
            </a:r>
          </a:p>
          <a:p>
            <a:pPr eaLnBrk="1" hangingPunct="1"/>
            <a:r>
              <a:rPr lang="zh-CN" altLang="en-US"/>
              <a:t>自动生成编译器各部分源程序</a:t>
            </a:r>
          </a:p>
          <a:p>
            <a:pPr lvl="1" eaLnBrk="1" hangingPunct="1"/>
            <a:r>
              <a:rPr lang="zh-CN" altLang="en-US"/>
              <a:t>用特殊语言描述编译器各部分</a:t>
            </a:r>
          </a:p>
          <a:p>
            <a:pPr lvl="1" eaLnBrk="1" hangingPunct="1"/>
            <a:r>
              <a:rPr lang="zh-CN" altLang="en-US"/>
              <a:t>用复杂算法处理描述，生成编译器源程序</a:t>
            </a:r>
          </a:p>
          <a:p>
            <a:pPr lvl="1" eaLnBrk="1" hangingPunct="1"/>
            <a:r>
              <a:rPr lang="zh-CN" altLang="en-US"/>
              <a:t>隐藏细节，易用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E026F93-43BD-4150-9E12-756B968631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Parser generator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5105575-B2BB-4AE8-98CE-B707D6706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</a:t>
            </a:r>
            <a:r>
              <a:rPr lang="en-US" altLang="zh-CN"/>
              <a:t>——</a:t>
            </a:r>
            <a:r>
              <a:rPr lang="zh-CN" altLang="en-US"/>
              <a:t>基于上下文无关文法</a:t>
            </a:r>
          </a:p>
          <a:p>
            <a:pPr eaLnBrk="1" hangingPunct="1"/>
            <a:r>
              <a:rPr lang="zh-CN" altLang="en-US"/>
              <a:t>生成语法分析器</a:t>
            </a:r>
          </a:p>
          <a:p>
            <a:pPr eaLnBrk="1" hangingPunct="1"/>
            <a:r>
              <a:rPr lang="zh-CN" altLang="en-US"/>
              <a:t>早期，需花费大量编程时间</a:t>
            </a:r>
          </a:p>
          <a:p>
            <a:pPr eaLnBrk="1" hangingPunct="1"/>
            <a:r>
              <a:rPr lang="zh-CN" altLang="en-US"/>
              <a:t>当前，最容易实现</a:t>
            </a:r>
          </a:p>
          <a:p>
            <a:pPr eaLnBrk="1" hangingPunct="1"/>
            <a:r>
              <a:rPr lang="en-US" altLang="zh-CN"/>
              <a:t>PIC</a:t>
            </a:r>
            <a:r>
              <a:rPr lang="zh-CN" altLang="en-US"/>
              <a:t>、</a:t>
            </a:r>
            <a:r>
              <a:rPr lang="en-US" altLang="zh-CN"/>
              <a:t>EQN</a:t>
            </a:r>
            <a:r>
              <a:rPr lang="zh-CN" altLang="en-US"/>
              <a:t>，几天时间完成</a:t>
            </a:r>
          </a:p>
          <a:p>
            <a:pPr eaLnBrk="1" hangingPunct="1"/>
            <a:r>
              <a:rPr lang="zh-CN" altLang="en-US"/>
              <a:t>采用非常复杂的分析算法</a:t>
            </a:r>
          </a:p>
          <a:p>
            <a:pPr eaLnBrk="1" hangingPunct="1"/>
            <a:r>
              <a:rPr lang="en-US" altLang="zh-CN"/>
              <a:t>Yacc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BFAF755F-33D3-4538-AC0F-D8E00A8D6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Scanner generator	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08C902AE-3841-4859-A920-52F9D1525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自动生成词法分析器</a:t>
            </a:r>
          </a:p>
          <a:p>
            <a:pPr eaLnBrk="1" hangingPunct="1"/>
            <a:r>
              <a:rPr lang="zh-CN" altLang="en-US"/>
              <a:t>输入</a:t>
            </a:r>
            <a:r>
              <a:rPr lang="en-US" altLang="zh-CN"/>
              <a:t>——</a:t>
            </a:r>
            <a:r>
              <a:rPr lang="zh-CN" altLang="en-US"/>
              <a:t>正则表达式描述</a:t>
            </a:r>
          </a:p>
          <a:p>
            <a:pPr eaLnBrk="1" hangingPunct="1"/>
            <a:r>
              <a:rPr lang="zh-CN" altLang="en-US"/>
              <a:t>词法分析器</a:t>
            </a:r>
            <a:r>
              <a:rPr lang="en-US" altLang="zh-CN"/>
              <a:t>——</a:t>
            </a:r>
            <a:r>
              <a:rPr lang="zh-CN" altLang="en-US"/>
              <a:t>有限自动机</a:t>
            </a:r>
          </a:p>
          <a:p>
            <a:pPr eaLnBrk="1" hangingPunct="1"/>
            <a:r>
              <a:rPr lang="en-US" altLang="zh-CN"/>
              <a:t>Lex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9D8C6141-EF3A-4406-A11E-5B192A64A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syntax-directed translation engine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8EF34AB0-0CAC-4D35-9E35-0F030F241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生成一组例程</a:t>
            </a:r>
            <a:r>
              <a:rPr lang="en-US" altLang="zh-CN"/>
              <a:t>——</a:t>
            </a:r>
            <a:r>
              <a:rPr lang="zh-CN" altLang="en-US"/>
              <a:t>遍历语法分析树，生成中间代码</a:t>
            </a:r>
          </a:p>
          <a:p>
            <a:pPr eaLnBrk="1" hangingPunct="1"/>
            <a:r>
              <a:rPr lang="zh-CN" altLang="en-US"/>
              <a:t>每个节点导致一个或多个“翻译”</a:t>
            </a:r>
          </a:p>
          <a:p>
            <a:pPr eaLnBrk="1" hangingPunct="1"/>
            <a:r>
              <a:rPr lang="zh-CN" altLang="en-US"/>
              <a:t>每个翻译依赖于邻接节点的翻译结果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14C96CCC-0816-4B15-8B41-7514553F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代码优化</a:t>
            </a:r>
            <a:r>
              <a:rPr lang="en-US" altLang="zh-CN"/>
              <a:t>——</a:t>
            </a:r>
            <a:r>
              <a:rPr lang="zh-CN" altLang="en-US"/>
              <a:t>机器无关的</a:t>
            </a:r>
          </a:p>
        </p:txBody>
      </p:sp>
      <p:sp>
        <p:nvSpPr>
          <p:cNvPr id="13315" name="右箭头 4">
            <a:extLst>
              <a:ext uri="{FF2B5EF4-FFF2-40B4-BE49-F238E27FC236}">
                <a16:creationId xmlns:a16="http://schemas.microsoft.com/office/drawing/2014/main" id="{66E660CA-8B52-45D5-8D78-4248F7D34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00438"/>
            <a:ext cx="2303463" cy="360362"/>
          </a:xfrm>
          <a:prstGeom prst="rightArrow">
            <a:avLst>
              <a:gd name="adj1" fmla="val 50000"/>
              <a:gd name="adj2" fmla="val 499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sp>
        <p:nvSpPr>
          <p:cNvPr id="13316" name="Text Box 39">
            <a:extLst>
              <a:ext uri="{FF2B5EF4-FFF2-40B4-BE49-F238E27FC236}">
                <a16:creationId xmlns:a16="http://schemas.microsoft.com/office/drawing/2014/main" id="{168A68E4-6F9F-4A5B-A0C9-219C989A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97200"/>
            <a:ext cx="2735262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inttoreal(60)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temp2 := id3 * temp1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temp3 := id2 + temp2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temp3</a:t>
            </a:r>
          </a:p>
        </p:txBody>
      </p:sp>
      <p:sp>
        <p:nvSpPr>
          <p:cNvPr id="13317" name="Text Box 40">
            <a:extLst>
              <a:ext uri="{FF2B5EF4-FFF2-40B4-BE49-F238E27FC236}">
                <a16:creationId xmlns:a16="http://schemas.microsoft.com/office/drawing/2014/main" id="{28FE9179-08E3-4AAF-8FBB-E5DF46686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188" y="3357563"/>
            <a:ext cx="2659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temp1 := id3 * 60.0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b="1"/>
              <a:t>id1 := id2 + temp1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7018582-D352-41EF-838C-6B2387F9B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automatic code generator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B1C4F541-4332-4B00-8F03-B90EADD9E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生成目标代码生成程序</a:t>
            </a:r>
          </a:p>
          <a:p>
            <a:pPr eaLnBrk="1" hangingPunct="1"/>
            <a:r>
              <a:rPr lang="zh-CN" altLang="en-US" dirty="0"/>
              <a:t>输入：一组规则</a:t>
            </a:r>
            <a:r>
              <a:rPr lang="en-US" altLang="zh-CN" dirty="0"/>
              <a:t>——</a:t>
            </a:r>
            <a:r>
              <a:rPr lang="zh-CN" altLang="en-US" dirty="0"/>
              <a:t>中间语言翻译为机器语言的规则</a:t>
            </a:r>
          </a:p>
          <a:p>
            <a:pPr eaLnBrk="1" hangingPunct="1"/>
            <a:r>
              <a:rPr lang="zh-CN" altLang="en-US" dirty="0"/>
              <a:t>规则应提供足够信息：变量放置位置</a:t>
            </a:r>
            <a:r>
              <a:rPr lang="en-US" altLang="zh-CN" dirty="0"/>
              <a:t>…</a:t>
            </a:r>
          </a:p>
          <a:p>
            <a:pPr eaLnBrk="1" hangingPunct="1"/>
            <a:r>
              <a:rPr lang="zh-CN" altLang="en-US" dirty="0"/>
              <a:t>“模板匹配”技术</a:t>
            </a:r>
          </a:p>
          <a:p>
            <a:pPr eaLnBrk="1" hangingPunct="1"/>
            <a:r>
              <a:rPr lang="zh-CN" altLang="en-US" dirty="0"/>
              <a:t>多种匹配选择</a:t>
            </a:r>
          </a:p>
          <a:p>
            <a:pPr eaLnBrk="1" hangingPunct="1"/>
            <a:r>
              <a:rPr lang="zh-CN" altLang="en-US" dirty="0"/>
              <a:t>选择最佳匹配，避免组合爆炸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53928558-7F8E-446F-86E1-B2A87095F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data-flow engine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E7F0110-F47A-4E02-9A8E-6D4C66705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“数据流分析”</a:t>
            </a:r>
            <a:r>
              <a:rPr lang="en-US" altLang="zh-CN" dirty="0"/>
              <a:t>——</a:t>
            </a:r>
            <a:r>
              <a:rPr lang="zh-CN" altLang="en-US" dirty="0"/>
              <a:t>代码优化技术</a:t>
            </a:r>
          </a:p>
          <a:p>
            <a:pPr eaLnBrk="1" hangingPunct="1"/>
            <a:r>
              <a:rPr lang="zh-CN" altLang="en-US" dirty="0"/>
              <a:t>收集大量信息</a:t>
            </a:r>
            <a:r>
              <a:rPr lang="en-US" altLang="zh-CN" dirty="0"/>
              <a:t>——</a:t>
            </a:r>
            <a:r>
              <a:rPr lang="zh-CN" altLang="en-US" dirty="0"/>
              <a:t>数据如何在程序的不同部分间传输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>
            <a:extLst>
              <a:ext uri="{FF2B5EF4-FFF2-40B4-BE49-F238E27FC236}">
                <a16:creationId xmlns:a16="http://schemas.microsoft.com/office/drawing/2014/main" id="{CB207965-A5DD-464E-9EFB-A71EBDBEE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编译技术</a:t>
            </a:r>
            <a:r>
              <a:rPr lang="en-US" altLang="zh-CN"/>
              <a:t>/</a:t>
            </a:r>
            <a:r>
              <a:rPr lang="zh-CN" altLang="en-US"/>
              <a:t>编程语言发展历史</a:t>
            </a:r>
          </a:p>
        </p:txBody>
      </p:sp>
      <p:sp>
        <p:nvSpPr>
          <p:cNvPr id="92163" name="内容占位符 2">
            <a:extLst>
              <a:ext uri="{FF2B5EF4-FFF2-40B4-BE49-F238E27FC236}">
                <a16:creationId xmlns:a16="http://schemas.microsoft.com/office/drawing/2014/main" id="{1DC23E92-6A49-4A8A-857A-445101293C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现代第一个编译器：</a:t>
            </a:r>
            <a:r>
              <a:rPr lang="en-US" altLang="zh-CN"/>
              <a:t>A-0</a:t>
            </a:r>
            <a:r>
              <a:rPr lang="zh-CN" altLang="en-US"/>
              <a:t>系统</a:t>
            </a:r>
            <a:br>
              <a:rPr lang="en-US" altLang="zh-CN"/>
            </a:br>
            <a:r>
              <a:rPr lang="zh-CN" altLang="en-US"/>
              <a:t>算术语言版本</a:t>
            </a:r>
            <a:r>
              <a:rPr lang="en-US" altLang="zh-CN"/>
              <a:t>0</a:t>
            </a:r>
            <a:r>
              <a:rPr lang="zh-CN" altLang="en-US"/>
              <a:t>（</a:t>
            </a:r>
            <a:r>
              <a:rPr lang="en-US" altLang="zh-CN"/>
              <a:t>Arithmetic </a:t>
            </a:r>
            <a:br>
              <a:rPr lang="en-US" altLang="zh-CN"/>
            </a:br>
            <a:r>
              <a:rPr lang="en-US" altLang="zh-CN"/>
              <a:t>Language version 0 </a:t>
            </a:r>
            <a:r>
              <a:rPr lang="zh-CN" altLang="en-US"/>
              <a:t>），</a:t>
            </a:r>
            <a:r>
              <a:rPr lang="en-US" altLang="zh-CN"/>
              <a:t>1951</a:t>
            </a:r>
            <a:r>
              <a:rPr lang="zh-CN" altLang="en-US"/>
              <a:t>年</a:t>
            </a:r>
            <a:endParaRPr lang="en-US" altLang="zh-CN"/>
          </a:p>
          <a:p>
            <a:r>
              <a:rPr lang="zh-CN" altLang="en-US"/>
              <a:t>葛丽丝</a:t>
            </a:r>
            <a:r>
              <a:rPr lang="en-US" altLang="zh-CN"/>
              <a:t>·</a:t>
            </a:r>
            <a:r>
              <a:rPr lang="zh-CN" altLang="en-US"/>
              <a:t>霍普（</a:t>
            </a:r>
            <a:r>
              <a:rPr lang="en-US" altLang="zh-CN"/>
              <a:t>Grace Hopper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美国海军科学家，世界最早一批的程序员之一</a:t>
            </a:r>
            <a:endParaRPr lang="en-US" altLang="zh-CN"/>
          </a:p>
          <a:p>
            <a:pPr lvl="1"/>
            <a:r>
              <a:rPr lang="en-US" altLang="zh-CN"/>
              <a:t>COBOL</a:t>
            </a:r>
            <a:r>
              <a:rPr lang="zh-CN" altLang="en-US"/>
              <a:t>（</a:t>
            </a:r>
            <a:r>
              <a:rPr lang="en-US" altLang="zh-CN"/>
              <a:t> Common Business Oriented Language </a:t>
            </a:r>
            <a:r>
              <a:rPr lang="zh-CN" altLang="en-US"/>
              <a:t>）之母，前身是汇编语言</a:t>
            </a:r>
            <a:r>
              <a:rPr lang="en-US" altLang="zh-CN"/>
              <a:t>Flow-Matic</a:t>
            </a:r>
            <a:endParaRPr lang="zh-CN" altLang="en-US"/>
          </a:p>
        </p:txBody>
      </p:sp>
      <p:pic>
        <p:nvPicPr>
          <p:cNvPr id="92164" name="Picture 2" descr="https://gss3.bdstatic.com/7Po3dSag_xI4khGkpoWK1HF6hhy/baike/w%3D268/sign=50330665ba99a9013b355c3025950a58/91529822720e0cf398c9948a0846f21fbe09aa81.jpg">
            <a:extLst>
              <a:ext uri="{FF2B5EF4-FFF2-40B4-BE49-F238E27FC236}">
                <a16:creationId xmlns:a16="http://schemas.microsoft.com/office/drawing/2014/main" id="{F208738F-C906-47F2-8B74-4FB82CF2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1125538"/>
            <a:ext cx="16383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>
            <a:extLst>
              <a:ext uri="{FF2B5EF4-FFF2-40B4-BE49-F238E27FC236}">
                <a16:creationId xmlns:a16="http://schemas.microsoft.com/office/drawing/2014/main" id="{F8D9B6EA-F9E7-48E4-B676-478F5A9BE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编译技术</a:t>
            </a:r>
            <a:r>
              <a:rPr lang="en-US" altLang="zh-CN" sz="3600"/>
              <a:t>/</a:t>
            </a:r>
            <a:r>
              <a:rPr lang="zh-CN" altLang="en-US" sz="3600"/>
              <a:t>编程语言发展历史（续）</a:t>
            </a:r>
          </a:p>
        </p:txBody>
      </p:sp>
      <p:sp>
        <p:nvSpPr>
          <p:cNvPr id="93187" name="内容占位符 2">
            <a:extLst>
              <a:ext uri="{FF2B5EF4-FFF2-40B4-BE49-F238E27FC236}">
                <a16:creationId xmlns:a16="http://schemas.microsoft.com/office/drawing/2014/main" id="{9537D233-BC6F-4952-9CC5-9E42AC9F7B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FORTRAN</a:t>
            </a:r>
            <a:r>
              <a:rPr lang="zh-CN" altLang="en-US"/>
              <a:t>（</a:t>
            </a:r>
            <a:r>
              <a:rPr lang="en-US" altLang="zh-CN"/>
              <a:t>Formula Translation</a:t>
            </a:r>
            <a:r>
              <a:rPr lang="zh-CN" altLang="en-US"/>
              <a:t>）</a:t>
            </a:r>
            <a:br>
              <a:rPr lang="en-US" altLang="zh-CN"/>
            </a:br>
            <a:r>
              <a:rPr lang="zh-CN" altLang="en-US"/>
              <a:t>第一个高级编程语言，</a:t>
            </a:r>
            <a:r>
              <a:rPr lang="en-US" altLang="zh-CN"/>
              <a:t>1957</a:t>
            </a:r>
            <a:r>
              <a:rPr lang="zh-CN" altLang="en-US"/>
              <a:t>年</a:t>
            </a:r>
            <a:br>
              <a:rPr lang="en-US" altLang="zh-CN"/>
            </a:br>
            <a:r>
              <a:rPr lang="zh-CN" altLang="en-US"/>
              <a:t>计算机“进入寻常百姓家”</a:t>
            </a:r>
            <a:endParaRPr lang="en-US" altLang="zh-CN"/>
          </a:p>
          <a:p>
            <a:r>
              <a:rPr lang="zh-CN" altLang="en-US"/>
              <a:t>约翰</a:t>
            </a:r>
            <a:r>
              <a:rPr lang="en-US" altLang="zh-CN"/>
              <a:t>·</a:t>
            </a:r>
            <a:r>
              <a:rPr lang="zh-CN" altLang="en-US"/>
              <a:t>巴克斯（</a:t>
            </a:r>
            <a:r>
              <a:rPr lang="en-US" altLang="zh-CN"/>
              <a:t>John W. Backus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en-US" altLang="zh-CN"/>
              <a:t>IBM</a:t>
            </a:r>
            <a:r>
              <a:rPr lang="zh-CN" altLang="en-US"/>
              <a:t>公司计算机科学家</a:t>
            </a:r>
            <a:endParaRPr lang="en-US" altLang="zh-CN"/>
          </a:p>
          <a:p>
            <a:pPr lvl="1"/>
            <a:r>
              <a:rPr lang="en-US" altLang="zh-CN"/>
              <a:t>BNF</a:t>
            </a:r>
            <a:r>
              <a:rPr lang="zh-CN" altLang="en-US"/>
              <a:t>：巴克斯</a:t>
            </a:r>
            <a:r>
              <a:rPr lang="en-US" altLang="zh-CN"/>
              <a:t>-</a:t>
            </a:r>
            <a:r>
              <a:rPr lang="zh-CN" altLang="en-US"/>
              <a:t>瑙尔范式</a:t>
            </a:r>
            <a:endParaRPr lang="en-US" altLang="zh-CN"/>
          </a:p>
          <a:p>
            <a:pPr lvl="1"/>
            <a:r>
              <a:rPr lang="zh-CN" altLang="en-US"/>
              <a:t>参与</a:t>
            </a:r>
            <a:r>
              <a:rPr lang="en-US" altLang="zh-CN"/>
              <a:t>ALGOL</a:t>
            </a:r>
            <a:r>
              <a:rPr lang="zh-CN" altLang="en-US"/>
              <a:t>（</a:t>
            </a:r>
            <a:r>
              <a:rPr lang="en-US" altLang="zh-CN"/>
              <a:t>ALGOrithmic Language</a:t>
            </a:r>
            <a:r>
              <a:rPr lang="zh-CN" altLang="en-US"/>
              <a:t>）开发</a:t>
            </a:r>
            <a:br>
              <a:rPr lang="en-US" altLang="zh-CN"/>
            </a:br>
            <a:r>
              <a:rPr lang="en-US" altLang="zh-CN"/>
              <a:t>ALGOL60</a:t>
            </a:r>
            <a:r>
              <a:rPr lang="zh-CN" altLang="en-US"/>
              <a:t>，第一个清晰形式化定义的高级语言</a:t>
            </a:r>
          </a:p>
        </p:txBody>
      </p:sp>
      <p:pic>
        <p:nvPicPr>
          <p:cNvPr id="93188" name="Picture 2" descr="https://gss0.bdstatic.com/94o3dSag_xI4khGkpoWK1HF6hhy/baike/c0%3Dbaike72%2C5%2C5%2C72%2C24/sign=c61ad7a25543fbf2d121ae71d117a1e5/c2cec3fdfc039245d6ce13a58194a4c27d1e2524.jpg">
            <a:extLst>
              <a:ext uri="{FF2B5EF4-FFF2-40B4-BE49-F238E27FC236}">
                <a16:creationId xmlns:a16="http://schemas.microsoft.com/office/drawing/2014/main" id="{DA68B072-435F-430D-9032-795D4245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1916113"/>
            <a:ext cx="2160588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>
            <a:extLst>
              <a:ext uri="{FF2B5EF4-FFF2-40B4-BE49-F238E27FC236}">
                <a16:creationId xmlns:a16="http://schemas.microsoft.com/office/drawing/2014/main" id="{34DFB1CD-85E8-44A0-B60B-8E825243D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sp>
        <p:nvSpPr>
          <p:cNvPr id="94211" name="内容占位符 2">
            <a:extLst>
              <a:ext uri="{FF2B5EF4-FFF2-40B4-BE49-F238E27FC236}">
                <a16:creationId xmlns:a16="http://schemas.microsoft.com/office/drawing/2014/main" id="{0BDF15B0-B23D-4DE6-8864-387B5431466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1182688" y="1371600"/>
            <a:ext cx="7772400" cy="4729163"/>
          </a:xfrm>
        </p:spPr>
        <p:txBody>
          <a:bodyPr/>
          <a:lstStyle/>
          <a:p>
            <a:r>
              <a:rPr lang="en-US" altLang="zh-CN"/>
              <a:t>LISP</a:t>
            </a:r>
            <a:r>
              <a:rPr lang="zh-CN" altLang="en-US"/>
              <a:t>（</a:t>
            </a:r>
            <a:r>
              <a:rPr lang="en-US" altLang="zh-CN"/>
              <a:t>LISt Processing</a:t>
            </a:r>
            <a:r>
              <a:rPr lang="zh-CN" altLang="en-US"/>
              <a:t>），</a:t>
            </a:r>
            <a:r>
              <a:rPr lang="en-US" altLang="zh-CN"/>
              <a:t>1960</a:t>
            </a:r>
            <a:r>
              <a:rPr lang="zh-CN" altLang="en-US"/>
              <a:t>年</a:t>
            </a:r>
            <a:br>
              <a:rPr lang="en-US" altLang="zh-CN"/>
            </a:br>
            <a:r>
              <a:rPr lang="zh-CN" altLang="en-US"/>
              <a:t>第一个函数式编程语言</a:t>
            </a:r>
            <a:br>
              <a:rPr lang="en-US" altLang="zh-CN"/>
            </a:br>
            <a:r>
              <a:rPr lang="zh-CN" altLang="en-US"/>
              <a:t>长期垄断人工智能领域</a:t>
            </a:r>
            <a:endParaRPr lang="en-US" altLang="zh-CN"/>
          </a:p>
          <a:p>
            <a:r>
              <a:rPr lang="zh-CN" altLang="en-US"/>
              <a:t>约翰</a:t>
            </a:r>
            <a:r>
              <a:rPr lang="en-US" altLang="zh-CN"/>
              <a:t>·</a:t>
            </a:r>
            <a:r>
              <a:rPr lang="zh-CN" altLang="en-US"/>
              <a:t>麦卡锡（</a:t>
            </a:r>
            <a:r>
              <a:rPr lang="en-US" altLang="zh-CN"/>
              <a:t>John McCarthy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人工智能之父</a:t>
            </a:r>
            <a:endParaRPr lang="en-US" altLang="zh-CN"/>
          </a:p>
          <a:p>
            <a:pPr lvl="1"/>
            <a:r>
              <a:rPr lang="en-US" altLang="zh-CN"/>
              <a:t>1958</a:t>
            </a:r>
            <a:r>
              <a:rPr lang="zh-CN" altLang="en-US"/>
              <a:t>年在</a:t>
            </a:r>
            <a:r>
              <a:rPr lang="en-US" altLang="zh-CN"/>
              <a:t>IBM</a:t>
            </a:r>
            <a:r>
              <a:rPr lang="zh-CN" altLang="en-US"/>
              <a:t>研究符号计算</a:t>
            </a:r>
            <a:br>
              <a:rPr lang="en-US" altLang="zh-CN"/>
            </a:br>
            <a:r>
              <a:rPr lang="en-US" altLang="zh-CN"/>
              <a:t>FORTRAN</a:t>
            </a:r>
            <a:r>
              <a:rPr lang="zh-CN" altLang="en-US"/>
              <a:t>语言难以满足需求</a:t>
            </a:r>
            <a:endParaRPr lang="en-US" altLang="zh-CN"/>
          </a:p>
          <a:p>
            <a:pPr lvl="1"/>
            <a:r>
              <a:rPr lang="zh-CN" altLang="en-US"/>
              <a:t>基于基于</a:t>
            </a:r>
            <a:r>
              <a:rPr lang="en-US" altLang="zh-CN"/>
              <a:t>λ</a:t>
            </a:r>
            <a:r>
              <a:rPr lang="zh-CN" altLang="en-US"/>
              <a:t>演算创造了</a:t>
            </a:r>
            <a:r>
              <a:rPr lang="en-US" altLang="zh-CN"/>
              <a:t>LISP</a:t>
            </a:r>
            <a:br>
              <a:rPr lang="en-US" altLang="zh-CN"/>
            </a:br>
            <a:r>
              <a:rPr lang="zh-CN" altLang="en-US"/>
              <a:t>给出求解问题的定义而非求解过程细节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94212" name="Picture 2" descr="https://gss0.bdstatic.com/94o3dSag_xI4khGkpoWK1HF6hhy/baike/c0%3Dbaike92%2C5%2C5%2C92%2C30/sign=32619f6debc4b7452099bf44ae957572/11385343fbf2b211ab279c0aca8065380cd78e6c.jpg">
            <a:extLst>
              <a:ext uri="{FF2B5EF4-FFF2-40B4-BE49-F238E27FC236}">
                <a16:creationId xmlns:a16="http://schemas.microsoft.com/office/drawing/2014/main" id="{B975DC8E-E819-4C39-AFAD-048D7116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1803400"/>
            <a:ext cx="21605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>
            <a:extLst>
              <a:ext uri="{FF2B5EF4-FFF2-40B4-BE49-F238E27FC236}">
                <a16:creationId xmlns:a16="http://schemas.microsoft.com/office/drawing/2014/main" id="{D82660DD-E08F-47B7-B351-41FA2254C8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sp>
        <p:nvSpPr>
          <p:cNvPr id="95235" name="内容占位符 2">
            <a:extLst>
              <a:ext uri="{FF2B5EF4-FFF2-40B4-BE49-F238E27FC236}">
                <a16:creationId xmlns:a16="http://schemas.microsoft.com/office/drawing/2014/main" id="{C3AFB058-F4A8-42CA-B06B-1B37658AC833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1208088" y="1371600"/>
            <a:ext cx="7747000" cy="4729163"/>
          </a:xfrm>
        </p:spPr>
        <p:txBody>
          <a:bodyPr/>
          <a:lstStyle/>
          <a:p>
            <a:r>
              <a:rPr lang="en-US" altLang="zh-CN" dirty="0"/>
              <a:t>CPL</a:t>
            </a:r>
            <a:r>
              <a:rPr lang="zh-CN" altLang="en-US" dirty="0"/>
              <a:t>（</a:t>
            </a:r>
            <a:r>
              <a:rPr lang="en-US" altLang="zh-CN" dirty="0"/>
              <a:t>1963</a:t>
            </a:r>
            <a:r>
              <a:rPr lang="zh-CN" altLang="en-US" dirty="0"/>
              <a:t>）</a:t>
            </a:r>
            <a:r>
              <a:rPr lang="en-US" altLang="zh-CN" dirty="0"/>
              <a:t>——BCPL</a:t>
            </a:r>
            <a:r>
              <a:rPr lang="zh-CN" altLang="en-US" dirty="0"/>
              <a:t>（</a:t>
            </a:r>
            <a:r>
              <a:rPr lang="en-US" altLang="zh-CN" dirty="0"/>
              <a:t>1967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——B</a:t>
            </a:r>
            <a:r>
              <a:rPr lang="zh-CN" altLang="en-US" dirty="0"/>
              <a:t>（</a:t>
            </a:r>
            <a:r>
              <a:rPr lang="en-US" altLang="zh-CN" dirty="0"/>
              <a:t>1970</a:t>
            </a:r>
            <a:r>
              <a:rPr lang="zh-CN" altLang="en-US" dirty="0"/>
              <a:t>）</a:t>
            </a:r>
            <a:r>
              <a:rPr lang="en-US" altLang="zh-CN" dirty="0"/>
              <a:t>——C</a:t>
            </a:r>
            <a:r>
              <a:rPr lang="zh-CN" altLang="en-US" dirty="0"/>
              <a:t>（</a:t>
            </a:r>
            <a:r>
              <a:rPr lang="en-US" altLang="zh-CN" dirty="0"/>
              <a:t>1972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肯</a:t>
            </a:r>
            <a:r>
              <a:rPr lang="en-US" altLang="zh-CN" dirty="0"/>
              <a:t>·</a:t>
            </a:r>
            <a:r>
              <a:rPr lang="zh-CN" altLang="en-US" dirty="0"/>
              <a:t>汤普逊（</a:t>
            </a:r>
            <a:r>
              <a:rPr lang="en-US" altLang="zh-CN" dirty="0"/>
              <a:t>Ken Thompson</a:t>
            </a:r>
            <a:r>
              <a:rPr lang="zh-CN" altLang="en-US" dirty="0"/>
              <a:t>）和</a:t>
            </a:r>
            <a:br>
              <a:rPr lang="en-US" altLang="zh-CN" dirty="0"/>
            </a:br>
            <a:r>
              <a:rPr lang="zh-CN" altLang="en-US" dirty="0"/>
              <a:t>丹尼斯</a:t>
            </a:r>
            <a:r>
              <a:rPr lang="en-US" altLang="zh-CN" dirty="0"/>
              <a:t>·</a:t>
            </a:r>
            <a:r>
              <a:rPr lang="zh-CN" altLang="en-US" dirty="0"/>
              <a:t>里奇（</a:t>
            </a:r>
            <a:r>
              <a:rPr lang="en-US" altLang="zh-CN" dirty="0"/>
              <a:t>Dennis Ritchie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58888" lvl="1"/>
            <a:r>
              <a:rPr lang="zh-CN" altLang="en-US" dirty="0"/>
              <a:t>贝尔实验室</a:t>
            </a:r>
            <a:endParaRPr lang="en-US" altLang="zh-CN" dirty="0"/>
          </a:p>
          <a:p>
            <a:pPr marL="1258888" lvl="1"/>
            <a:r>
              <a:rPr lang="zh-CN" altLang="en-US" dirty="0"/>
              <a:t>想玩游戏，老机器没</a:t>
            </a:r>
            <a:r>
              <a:rPr lang="en-US" altLang="zh-CN" dirty="0"/>
              <a:t>OS</a:t>
            </a:r>
          </a:p>
          <a:p>
            <a:pPr marL="1258888" lvl="1"/>
            <a:r>
              <a:rPr lang="zh-CN" altLang="en-US" dirty="0"/>
              <a:t>为它写个</a:t>
            </a:r>
            <a:r>
              <a:rPr lang="en-US" altLang="zh-CN" dirty="0"/>
              <a:t>OS——UNIX</a:t>
            </a:r>
          </a:p>
          <a:p>
            <a:pPr marL="1258888" lvl="1"/>
            <a:r>
              <a:rPr lang="zh-CN" altLang="en-US" dirty="0"/>
              <a:t>为了写</a:t>
            </a:r>
            <a:r>
              <a:rPr lang="en-US" altLang="zh-CN" dirty="0"/>
              <a:t>OS——</a:t>
            </a:r>
            <a:r>
              <a:rPr lang="zh-CN" altLang="en-US" dirty="0"/>
              <a:t>设计个语言</a:t>
            </a:r>
            <a:br>
              <a:rPr lang="en-US" altLang="zh-CN" dirty="0"/>
            </a:br>
            <a:r>
              <a:rPr lang="en-US" altLang="zh-CN" dirty="0"/>
              <a:t>——C</a:t>
            </a:r>
            <a:r>
              <a:rPr lang="zh-CN" altLang="en-US" dirty="0"/>
              <a:t>语言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5236" name="Picture 2" descr="https://gss2.bdstatic.com/-fo3dSag_xI4khGkpoWK1HF6hhy/baike/c0%3Dbaike72%2C5%2C5%2C72%2C24/sign=d599eb1063d9f2d3341c2cbdc885e176/cf1b9d16fdfaaf515db3554e8d5494eef11f7aeb.jpg">
            <a:extLst>
              <a:ext uri="{FF2B5EF4-FFF2-40B4-BE49-F238E27FC236}">
                <a16:creationId xmlns:a16="http://schemas.microsoft.com/office/drawing/2014/main" id="{C29DE230-A5B7-439F-B7D2-3E9226B1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33775"/>
            <a:ext cx="19335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6" descr="https://gss0.bdstatic.com/94o3dSag_xI4khGkpoWK1HF6hhy/baike/w%3D268/sign=01b15f465982b2b7a79f3ec209accb0a/fcfaaf51f3deb48f2ca1669cf01f3a292cf578ac.jpg">
            <a:extLst>
              <a:ext uri="{FF2B5EF4-FFF2-40B4-BE49-F238E27FC236}">
                <a16:creationId xmlns:a16="http://schemas.microsoft.com/office/drawing/2014/main" id="{BAAF85AF-37AA-4E1C-A610-3A38FE1F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500438"/>
            <a:ext cx="2320925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>
            <a:extLst>
              <a:ext uri="{FF2B5EF4-FFF2-40B4-BE49-F238E27FC236}">
                <a16:creationId xmlns:a16="http://schemas.microsoft.com/office/drawing/2014/main" id="{88EE46A2-85F4-4320-9557-8962C0D2E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333399"/>
                </a:solidFill>
              </a:rPr>
              <a:t>编译技术</a:t>
            </a:r>
            <a:r>
              <a:rPr lang="en-US" altLang="zh-CN" sz="3600">
                <a:solidFill>
                  <a:srgbClr val="333399"/>
                </a:solidFill>
              </a:rPr>
              <a:t>/</a:t>
            </a:r>
            <a:r>
              <a:rPr lang="zh-CN" altLang="en-US" sz="3600">
                <a:solidFill>
                  <a:srgbClr val="333399"/>
                </a:solidFill>
              </a:rPr>
              <a:t>编程语言发展历史（续）</a:t>
            </a:r>
            <a:endParaRPr lang="zh-CN" altLang="en-US"/>
          </a:p>
        </p:txBody>
      </p:sp>
      <p:pic>
        <p:nvPicPr>
          <p:cNvPr id="96260" name="图片 4">
            <a:extLst>
              <a:ext uri="{FF2B5EF4-FFF2-40B4-BE49-F238E27FC236}">
                <a16:creationId xmlns:a16="http://schemas.microsoft.com/office/drawing/2014/main" id="{E9BFD32C-8466-4C0C-82FB-A67BDC575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471613"/>
            <a:ext cx="61531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20842F9-898F-460A-B01B-E55256D30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47813"/>
            <a:ext cx="7772400" cy="43719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>
            <a:extLst>
              <a:ext uri="{FF2B5EF4-FFF2-40B4-BE49-F238E27FC236}">
                <a16:creationId xmlns:a16="http://schemas.microsoft.com/office/drawing/2014/main" id="{F568617A-D237-4C46-AAEA-C2BC73AF1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</a:t>
            </a:r>
          </a:p>
        </p:txBody>
      </p:sp>
      <p:sp>
        <p:nvSpPr>
          <p:cNvPr id="97283" name="内容占位符 2">
            <a:extLst>
              <a:ext uri="{FF2B5EF4-FFF2-40B4-BE49-F238E27FC236}">
                <a16:creationId xmlns:a16="http://schemas.microsoft.com/office/drawing/2014/main" id="{04F0F043-4E22-4FA0-8B96-D3E3D5718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王挺，青海西宁，</a:t>
            </a:r>
            <a:r>
              <a:rPr lang="en-US" altLang="zh-CN"/>
              <a:t>2019.8</a:t>
            </a:r>
            <a:endParaRPr lang="zh-CN" altLang="en-US"/>
          </a:p>
        </p:txBody>
      </p:sp>
      <p:pic>
        <p:nvPicPr>
          <p:cNvPr id="97284" name="图片 3">
            <a:extLst>
              <a:ext uri="{FF2B5EF4-FFF2-40B4-BE49-F238E27FC236}">
                <a16:creationId xmlns:a16="http://schemas.microsoft.com/office/drawing/2014/main" id="{5F4A687E-AF25-455C-A366-BC52972F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989138"/>
            <a:ext cx="629285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C9A2FA1C-B993-4B42-9CAE-F67546375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图灵奖与编译技术（续）</a:t>
            </a:r>
          </a:p>
        </p:txBody>
      </p:sp>
      <p:sp>
        <p:nvSpPr>
          <p:cNvPr id="98307" name="内容占位符 2">
            <a:extLst>
              <a:ext uri="{FF2B5EF4-FFF2-40B4-BE49-F238E27FC236}">
                <a16:creationId xmlns:a16="http://schemas.microsoft.com/office/drawing/2014/main" id="{0807C962-623F-4E02-AD9E-05527881B9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8" name="图片 3">
            <a:extLst>
              <a:ext uri="{FF2B5EF4-FFF2-40B4-BE49-F238E27FC236}">
                <a16:creationId xmlns:a16="http://schemas.microsoft.com/office/drawing/2014/main" id="{C76AF102-E26D-4881-B553-E23AC2B59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588"/>
            <a:ext cx="9144000" cy="33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>
            <a:extLst>
              <a:ext uri="{FF2B5EF4-FFF2-40B4-BE49-F238E27FC236}">
                <a16:creationId xmlns:a16="http://schemas.microsoft.com/office/drawing/2014/main" id="{4C382180-3AF7-4491-A254-D84DD3B0F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图灵奖与编译技术（续）</a:t>
            </a:r>
          </a:p>
        </p:txBody>
      </p:sp>
      <p:sp>
        <p:nvSpPr>
          <p:cNvPr id="99331" name="内容占位符 2">
            <a:extLst>
              <a:ext uri="{FF2B5EF4-FFF2-40B4-BE49-F238E27FC236}">
                <a16:creationId xmlns:a16="http://schemas.microsoft.com/office/drawing/2014/main" id="{8F65C99E-93D0-4228-B1FE-2A93FC405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2" name="图片 4">
            <a:extLst>
              <a:ext uri="{FF2B5EF4-FFF2-40B4-BE49-F238E27FC236}">
                <a16:creationId xmlns:a16="http://schemas.microsoft.com/office/drawing/2014/main" id="{E73EB1D8-1667-41C0-B1EF-D78BD581A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132013"/>
            <a:ext cx="9144001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4543</TotalTime>
  <Words>6523</Words>
  <Application>Microsoft Office PowerPoint</Application>
  <PresentationFormat>全屏显示(4:3)</PresentationFormat>
  <Paragraphs>1139</Paragraphs>
  <Slides>122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28" baseType="lpstr">
      <vt:lpstr>Calibri</vt:lpstr>
      <vt:lpstr>Courier New</vt:lpstr>
      <vt:lpstr>Tahoma</vt:lpstr>
      <vt:lpstr>Times New Roman</vt:lpstr>
      <vt:lpstr>Wingdings</vt:lpstr>
      <vt:lpstr>Blends</vt:lpstr>
      <vt:lpstr>第一章 介绍</vt:lpstr>
      <vt:lpstr>学习内容</vt:lpstr>
      <vt:lpstr>编译器要做哪些事情？</vt:lpstr>
      <vt:lpstr>如何完成这一翻译工作？</vt:lpstr>
      <vt:lpstr>词法分析——分词</vt:lpstr>
      <vt:lpstr>语法分析语法树</vt:lpstr>
      <vt:lpstr>语义分析——类型检查&amp;转换</vt:lpstr>
      <vt:lpstr>中间代码生成虚拟机程序</vt:lpstr>
      <vt:lpstr>代码优化——机器无关的</vt:lpstr>
      <vt:lpstr>目标代码生成——汇编码</vt:lpstr>
      <vt:lpstr>广义的“编译器”——浏览器</vt:lpstr>
      <vt:lpstr>词法分析</vt:lpstr>
      <vt:lpstr>语法分析</vt:lpstr>
      <vt:lpstr>语法分析</vt:lpstr>
      <vt:lpstr>语义分析</vt:lpstr>
      <vt:lpstr>浏览器渲染（“代码生成”）</vt:lpstr>
      <vt:lpstr>广义“编译器”—数据库查询</vt:lpstr>
      <vt:lpstr>词法分析</vt:lpstr>
      <vt:lpstr>语法分析</vt:lpstr>
      <vt:lpstr>语义分析</vt:lpstr>
      <vt:lpstr>数据库管理程序执行查询</vt:lpstr>
      <vt:lpstr>1.1 编译器</vt:lpstr>
      <vt:lpstr>1.1.1  分析－综合模型</vt:lpstr>
      <vt:lpstr>中间表示形式</vt:lpstr>
      <vt:lpstr>使用编译技术的软件工具</vt:lpstr>
      <vt:lpstr>程序处理软件工具</vt:lpstr>
      <vt:lpstr>静态检查例子（续）</vt:lpstr>
      <vt:lpstr>程序处理软件工具</vt:lpstr>
      <vt:lpstr>其它使用编译技术的应用</vt:lpstr>
      <vt:lpstr>1.2  源程序分析</vt:lpstr>
      <vt:lpstr>1.2.1  词法分析</vt:lpstr>
      <vt:lpstr>1.2.2  语法分析</vt:lpstr>
      <vt:lpstr>抽象语法树</vt:lpstr>
      <vt:lpstr>语法结构的递归定义</vt:lpstr>
      <vt:lpstr>文法（grammar）</vt:lpstr>
      <vt:lpstr>词法分析和语法分析的划分</vt:lpstr>
      <vt:lpstr>1.2.3  语义分析</vt:lpstr>
      <vt:lpstr>例1.1  类型转换</vt:lpstr>
      <vt:lpstr>1.2.4  排版软件中的分析</vt:lpstr>
      <vt:lpstr>编译结果</vt:lpstr>
      <vt:lpstr>1.3 编译器的多个阶段</vt:lpstr>
      <vt:lpstr>1.3.1  符号表创建/管理</vt:lpstr>
      <vt:lpstr>1.3.2  错误检测和报告</vt:lpstr>
      <vt:lpstr>一个语句的完整翻译过程</vt:lpstr>
      <vt:lpstr>PowerPoint 演示文稿</vt:lpstr>
      <vt:lpstr>1.3.3  分析阶段</vt:lpstr>
      <vt:lpstr>1.3.4  中间代码生成</vt:lpstr>
      <vt:lpstr>中间代码LLVM IR</vt:lpstr>
      <vt:lpstr>1.3.5  代码优化</vt:lpstr>
      <vt:lpstr>代码优化</vt:lpstr>
      <vt:lpstr>1.3.6  代码生成</vt:lpstr>
      <vt:lpstr>PowerPoint 演示文稿</vt:lpstr>
      <vt:lpstr>1.4 关系密切的软件</vt:lpstr>
      <vt:lpstr>例1.2  TEX中的宏</vt:lpstr>
      <vt:lpstr>2. 包含（头）文件</vt:lpstr>
      <vt:lpstr>Fibonacci程序预处理</vt:lpstr>
      <vt:lpstr>3. “Rational”预处理器</vt:lpstr>
      <vt:lpstr>4. 语言扩展</vt:lpstr>
      <vt:lpstr>1.4.2  汇编器</vt:lpstr>
      <vt:lpstr>1.4.3  两次扫描汇编</vt:lpstr>
      <vt:lpstr>第二次扫描</vt:lpstr>
      <vt:lpstr>1.4.4  加载器和连接器</vt:lpstr>
      <vt:lpstr>加载器和连接器</vt:lpstr>
      <vt:lpstr>程序处理流程例——Fibonacci</vt:lpstr>
      <vt:lpstr>预处理结果</vt:lpstr>
      <vt:lpstr>词法分析结果</vt:lpstr>
      <vt:lpstr>词法分析结果（续）</vt:lpstr>
      <vt:lpstr>词法分析结果（续）</vt:lpstr>
      <vt:lpstr>语法分析结果</vt:lpstr>
      <vt:lpstr>语法分析结果（续）</vt:lpstr>
      <vt:lpstr>LLVM IR</vt:lpstr>
      <vt:lpstr>LLVM IR（续）</vt:lpstr>
      <vt:lpstr>LLVM IR（续）</vt:lpstr>
      <vt:lpstr>汇编码</vt:lpstr>
      <vt:lpstr>汇编码（续）</vt:lpstr>
      <vt:lpstr>汇编码（续）</vt:lpstr>
      <vt:lpstr>Fibonacci数列程序二进制码</vt:lpstr>
      <vt:lpstr>用nm查看二进制码中名字</vt:lpstr>
      <vt:lpstr>用objdump查看二进制码中的段</vt:lpstr>
      <vt:lpstr>用objdump反汇编</vt:lpstr>
      <vt:lpstr>查看EXE文件引用的外部函数</vt:lpstr>
      <vt:lpstr>1.5  编译器各阶段的组合</vt:lpstr>
      <vt:lpstr>后端</vt:lpstr>
      <vt:lpstr>1.5.2  扫描（Pass，遍）</vt:lpstr>
      <vt:lpstr>1.5.3  减少扫描次数</vt:lpstr>
      <vt:lpstr>1.6 编译器开发工具</vt:lpstr>
      <vt:lpstr>Parser generator</vt:lpstr>
      <vt:lpstr>Scanner generator </vt:lpstr>
      <vt:lpstr>syntax-directed translation engine</vt:lpstr>
      <vt:lpstr>automatic code generator</vt:lpstr>
      <vt:lpstr>data-flow engine</vt:lpstr>
      <vt:lpstr>编译技术/编程语言发展历史</vt:lpstr>
      <vt:lpstr>编译技术/编程语言发展历史（续）</vt:lpstr>
      <vt:lpstr>编译技术/编程语言发展历史（续）</vt:lpstr>
      <vt:lpstr>编译技术/编程语言发展历史（续）</vt:lpstr>
      <vt:lpstr>编译技术/编程语言发展历史（续）</vt:lpstr>
      <vt:lpstr>图灵奖与编译技术</vt:lpstr>
      <vt:lpstr>图灵奖与编译技术（续）</vt:lpstr>
      <vt:lpstr>图灵奖与编译技术（续）</vt:lpstr>
      <vt:lpstr>编译技术新进展</vt:lpstr>
      <vt:lpstr>新的底层硬件</vt:lpstr>
      <vt:lpstr>多层抽象</vt:lpstr>
      <vt:lpstr>DSL——领域特定编程语言</vt:lpstr>
      <vt:lpstr>关键软件正确性、安全性</vt:lpstr>
      <vt:lpstr>SQL注入——染色分析</vt:lpstr>
      <vt:lpstr>缓冲区溢出分析</vt:lpstr>
      <vt:lpstr>编译系统大赛华为陈龙演讲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深度学习编译器</vt:lpstr>
      <vt:lpstr>ZKEVM</vt:lpstr>
      <vt:lpstr>本课程学习内容</vt:lpstr>
      <vt:lpstr>本课程学习内容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刚 王</cp:lastModifiedBy>
  <cp:revision>418</cp:revision>
  <dcterms:created xsi:type="dcterms:W3CDTF">2003-06-05T11:51:39Z</dcterms:created>
  <dcterms:modified xsi:type="dcterms:W3CDTF">2025-09-05T01:10:17Z</dcterms:modified>
</cp:coreProperties>
</file>